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0" r:id="rId9"/>
    <p:sldId id="28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6" r:id="rId18"/>
    <p:sldId id="287" r:id="rId19"/>
    <p:sldId id="28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llName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FFC9B6"/>
    <a:srgbClr val="F3A46E"/>
    <a:srgbClr val="FF6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B5AC75-323D-4BF5-8D33-902B30104892}" styleName="Normal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3"/>
              </a:solidFill>
            </a:ln>
          </a:left>
          <a:right>
            <a:ln w="40000" cmpd="sng">
              <a:solidFill>
                <a:schemeClr val="accent3"/>
              </a:solidFill>
            </a:ln>
          </a:right>
          <a:top>
            <a:ln w="40000" cmpd="sng">
              <a:solidFill>
                <a:schemeClr val="accent3"/>
              </a:solidFill>
            </a:ln>
          </a:top>
          <a:bottom>
            <a:ln w="400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3">
          <a:shade val="80000"/>
        </a:schemeClr>
      </a:tcTxStyle>
      <a:tcStyle>
        <a:tcBdr>
          <a:bottom>
            <a:ln w="35400" cmpd="sng">
              <a:solidFill>
                <a:schemeClr val="accent3">
                  <a:shade val="80000"/>
                </a:schemeClr>
              </a:solidFill>
            </a:ln>
          </a:bottom>
        </a:tcBdr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37EC6F5-98BC-4B86-A699-1D3A80D2762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2"/>
              </a:solidFill>
              <a:prstDash val="dash"/>
            </a:ln>
          </a:left>
          <a:right>
            <a:ln w="32700" cmpd="sng">
              <a:solidFill>
                <a:schemeClr val="accent2"/>
              </a:solidFill>
              <a:prstDash val="dash"/>
            </a:ln>
          </a:right>
          <a:top>
            <a:ln w="32700" cmpd="sng">
              <a:solidFill>
                <a:schemeClr val="accent2"/>
              </a:solidFill>
              <a:prstDash val="dash"/>
            </a:ln>
          </a:top>
          <a:bottom>
            <a:ln w="32700" cmpd="sng">
              <a:solidFill>
                <a:schemeClr val="accent2"/>
              </a:solidFill>
              <a:prstDash val="dash"/>
            </a:ln>
          </a:bottom>
          <a:insideH>
            <a:ln w="22700" cmpd="sng">
              <a:solidFill>
                <a:schemeClr val="accent2"/>
              </a:solidFill>
              <a:prstDash val="sysDot"/>
            </a:ln>
          </a:insideH>
          <a:insideV>
            <a:ln w="22700" cmpd="sng">
              <a:solidFill>
                <a:schemeClr val="accent2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100" d="100"/>
          <a:sy n="100" d="100"/>
        </p:scale>
        <p:origin x="606" y="39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3726299-7018-48D7-B40B-7919C3509143}" type="datetime1">
              <a:rPr lang="ko-KR" altLang="en-US"/>
              <a:pPr lvl="0">
                <a:defRPr lang="ko-KR" altLang="en-US"/>
              </a:pPr>
              <a:t>2024-08-27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C7948AF-29D4-4465-A616-99344DA5AF1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5BE82-3FAD-4CED-9CAA-304A000D3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19B390-B680-4DBD-9AFB-19B22D830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FE20E-6A63-430C-BDDA-709E691B2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D1A59-B8EA-4EEB-BF1E-1454BDC1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D98DC-D44C-4CC3-89F9-63DFCB1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6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131F6-AB4D-4EC3-B414-C357DA768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354F0-63EC-48F4-8733-9F7B5806B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1FA4B-4F9F-4418-AC9B-FF57BDF6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C792B7-D62D-4E79-898B-646A106F2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68712-4CDC-46C8-8DE8-52FC8604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9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C756C7-065A-4BCC-999C-3C7554E5D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17BF0B-B3C6-4BCC-976B-7D2AA44D9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F08F95-1AF5-4A2F-AD4B-8C7DACFC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162B8-0671-4F83-8F66-DF85F6E8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D356A-8157-4E1A-B44D-B55708FA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87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E10A9-0118-4550-B25D-79242EB0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70C5C2-4433-4A31-AF21-C329DDE8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9923A-B50C-46A7-9444-44E04550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00E4F-A27B-45D7-8E24-F69DE495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EF591-4BD4-47B0-8D65-2BC424DF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4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CEE80-0558-4D0D-9CD0-C8725ECDA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B9E7A4-5B1E-457E-A07F-6A84EBC78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6A58F-E369-4BAB-8B3E-669852B2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F0D86-33F9-4E1C-B396-643338BB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9527DF-FFA5-4E84-B66A-58A54BBD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273A-4A82-4C4B-A5CF-6E6CDF0C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ACA4B-5E1A-4A3D-A534-09D165DA4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EDE2D2-8703-4EDA-B8B0-C5BAAAC36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89ABBD-2D32-442A-8B46-796A6EEB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10B2AE-A907-461A-862F-C1BAF349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38475-9338-4961-AAE8-9F835ACAE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28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5E8B-764F-49DE-84E5-29ED6388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07825A-5E24-479B-B6A2-F6DB8DF8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238D17-1AD3-4E41-8D92-4DA447523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3B23B1-3156-4951-86DE-499D6E2AA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9C1C82-9534-4C17-AAB4-A3B62AFD5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E3D8C8-4900-44CD-97E0-C72A0D90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FE33F4-DFDA-49ED-8147-EAC35386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34DA4A-E8CD-4E22-A7ED-1D2AB7F0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77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75165-0EE1-4CCE-8CA5-DF4405C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41D5CB-ABE5-48C9-90B1-8619585E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BECAA4-295F-482A-BA1E-3F13C3C34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60EF1F-EEE8-4CB8-9859-125867DE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7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7DB5FC-6E33-4C41-807C-D14667E63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FAA064-39E0-4DCF-BA4B-7960D7C5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4F045-5A28-41F8-9733-8534FA4A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80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98B6-AE33-4A0A-9349-BA2F91ED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3FB0C-BFA1-47E6-871F-8E3D9F43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86543D-106D-49DD-9A87-7997B229A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E782E-D59F-4BD6-8DFD-2EEA9E64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336089-D699-4D39-AC47-6866BA48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9F608-A054-4306-8C35-CB66EA59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3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B42E0-9664-4310-BB26-F2B0D8237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A801E3-91A8-4949-B9FD-50D3F35F2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F5D8F-65F0-474C-B4DA-BAD4A5306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D1A96-3C69-4F21-89BE-92F85332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F80FD-9052-4A3F-83DA-42FBA6F5B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6CE891-579D-4E75-BDDC-01DF68DB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1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BE79FB-65BB-49F1-9D78-BBB21E29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E12465-B284-408B-AAD1-F5097987F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FE49D-3851-41B5-9AA1-066BAE583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7ED50-9E86-45C6-BBD6-14F7C3FE7189}" type="datetimeFigureOut">
              <a:rPr lang="ko-KR" altLang="en-US" smtClean="0"/>
              <a:t>2024-08-27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0E9CB-EBB7-4B5C-851C-44A8EF0EB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3A5F-28E7-4CE4-9A2E-05B0EE790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E3673-C933-49A9-99CB-3EF8CA06B9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3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4071456" y="3424261"/>
            <a:ext cx="4049087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45503" y="2683773"/>
            <a:ext cx="1865886" cy="695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000">
                <a:latin typeface="Arial Black"/>
              </a:rPr>
              <a:t>CatCh</a:t>
            </a:r>
            <a:endParaRPr lang="ko-KR" altLang="en-US" sz="40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078" y="2433569"/>
            <a:ext cx="935809" cy="9580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8597" y="3930361"/>
            <a:ext cx="1135568" cy="16112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dirty="0"/>
              <a:t>Team 2 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심성완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박재영</a:t>
            </a:r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진찬민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</a:t>
            </a:r>
            <a:r>
              <a:rPr lang="ko-KR" altLang="en-US" sz="1600" dirty="0" err="1"/>
              <a:t>이요셉</a:t>
            </a:r>
            <a:endParaRPr lang="ko-KR" altLang="en-US" sz="1600" dirty="0"/>
          </a:p>
          <a:p>
            <a:pPr lvl="0">
              <a:defRPr lang="ko-KR" altLang="en-US"/>
            </a:pPr>
            <a:r>
              <a:rPr lang="ko-KR" altLang="en-US" sz="1600" dirty="0"/>
              <a:t> 지윤서</a:t>
            </a:r>
            <a:endParaRPr lang="en-US" altLang="ko-K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313299" y="3561029"/>
            <a:ext cx="3541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정보처리 산업기사 과정평가형 </a:t>
            </a:r>
            <a:r>
              <a:rPr lang="en-US" altLang="ko-KR" b="1"/>
              <a:t>B</a:t>
            </a:r>
            <a:endParaRPr lang="ko-KR" altLang="en-US" b="1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3.0 Prototype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22AF83-D6A0-445C-9715-B7C20E5B5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82" y="1055176"/>
            <a:ext cx="5178314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1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atin typeface="Arial"/>
                <a:cs typeface="Arial"/>
              </a:rPr>
              <a:t>4.0 Storyboard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b="1" dirty="0">
                <a:latin typeface="Arial"/>
                <a:cs typeface="Arial"/>
              </a:rPr>
              <a:t> Menu Structure</a:t>
            </a:r>
            <a:endParaRPr lang="ko-KR" altLang="en-US" b="1" dirty="0">
              <a:latin typeface="Arial"/>
              <a:cs typeface="Arial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6096000" y="1321596"/>
            <a:ext cx="8118" cy="4873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762561" y="2625548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음원 업로드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0546" y="2615774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731795" y="2613401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 dirty="0">
                <a:solidFill>
                  <a:schemeClr val="tx1"/>
                </a:solidFill>
              </a:rPr>
              <a:t>키워드 검색</a:t>
            </a:r>
          </a:p>
        </p:txBody>
      </p:sp>
      <p:sp>
        <p:nvSpPr>
          <p:cNvPr id="27" name="사각형: 둥근 모서리 26"/>
          <p:cNvSpPr/>
          <p:nvPr/>
        </p:nvSpPr>
        <p:spPr>
          <a:xfrm>
            <a:off x="1893494" y="301522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공지 사항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1902449" y="3415799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문의 사항</a:t>
            </a:r>
          </a:p>
        </p:txBody>
      </p:sp>
      <p:sp>
        <p:nvSpPr>
          <p:cNvPr id="3" name="사각형: 둥근 모서리 2"/>
          <p:cNvSpPr/>
          <p:nvPr/>
        </p:nvSpPr>
        <p:spPr>
          <a:xfrm>
            <a:off x="5414939" y="902963"/>
            <a:ext cx="1378358" cy="67242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>
                <a:solidFill>
                  <a:schemeClr val="tx1"/>
                </a:solidFill>
              </a:rPr>
              <a:t>홈 화면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 flipH="1">
            <a:off x="1022879" y="2030154"/>
            <a:ext cx="88022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 flipV="1">
            <a:off x="2437921" y="2035733"/>
            <a:ext cx="0" cy="7619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884541" y="2609033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게시판</a:t>
            </a:r>
          </a:p>
        </p:txBody>
      </p:sp>
      <p:cxnSp>
        <p:nvCxnSpPr>
          <p:cNvPr id="78" name="직선 연결선 77"/>
          <p:cNvCxnSpPr>
            <a:stCxn id="18" idx="0"/>
          </p:cNvCxnSpPr>
          <p:nvPr/>
        </p:nvCxnSpPr>
        <p:spPr>
          <a:xfrm flipV="1">
            <a:off x="1022880" y="202692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V="1">
            <a:off x="5301006" y="203294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cxnSpLocks/>
          </p:cNvCxnSpPr>
          <p:nvPr/>
        </p:nvCxnSpPr>
        <p:spPr>
          <a:xfrm flipV="1">
            <a:off x="3869463" y="2034338"/>
            <a:ext cx="1" cy="76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cxnSpLocks/>
          </p:cNvCxnSpPr>
          <p:nvPr/>
        </p:nvCxnSpPr>
        <p:spPr>
          <a:xfrm flipV="1">
            <a:off x="6901853" y="2030154"/>
            <a:ext cx="0" cy="7647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8324894" y="2026924"/>
            <a:ext cx="0" cy="588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 flipV="1">
            <a:off x="10160699" y="2027364"/>
            <a:ext cx="0" cy="422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 flipH="1">
            <a:off x="9529647" y="2449603"/>
            <a:ext cx="12137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cxnSpLocks/>
          </p:cNvCxnSpPr>
          <p:nvPr/>
        </p:nvCxnSpPr>
        <p:spPr>
          <a:xfrm flipV="1">
            <a:off x="9529647" y="2449605"/>
            <a:ext cx="0" cy="8980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10743366" y="2449603"/>
            <a:ext cx="0" cy="9415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9607320" y="1857026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8970687" y="318145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내 정보</a:t>
            </a:r>
          </a:p>
        </p:txBody>
      </p:sp>
      <p:sp>
        <p:nvSpPr>
          <p:cNvPr id="22" name="사각형: 둥근 모서리 21"/>
          <p:cNvSpPr/>
          <p:nvPr/>
        </p:nvSpPr>
        <p:spPr>
          <a:xfrm>
            <a:off x="4747961" y="3425237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앨범 검색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4759082" y="3017524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가수 검색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759082" y="3835792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장르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414939" y="5750391"/>
            <a:ext cx="1386345" cy="672422"/>
          </a:xfrm>
          <a:prstGeom prst="rect">
            <a:avLst/>
          </a:prstGeom>
          <a:solidFill>
            <a:srgbClr val="E8E8E8"/>
          </a:solidFill>
          <a:ln w="28575"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chemeClr val="tx1"/>
                </a:solidFill>
              </a:rPr>
              <a:t>음원 상세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07130" y="2613120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인기 순위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39883" y="2624580"/>
            <a:ext cx="1124667" cy="346255"/>
          </a:xfrm>
          <a:prstGeom prst="rect">
            <a:avLst/>
          </a:prstGeom>
          <a:solidFill>
            <a:srgbClr val="FFC9B6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tx1"/>
                </a:solidFill>
              </a:rPr>
              <a:t>재생 목록</a:t>
            </a:r>
          </a:p>
        </p:txBody>
      </p:sp>
      <p:sp>
        <p:nvSpPr>
          <p:cNvPr id="32" name="사각형: 둥근 모서리 31"/>
          <p:cNvSpPr/>
          <p:nvPr/>
        </p:nvSpPr>
        <p:spPr>
          <a:xfrm>
            <a:off x="10177090" y="3181451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회원 가입</a:t>
            </a:r>
          </a:p>
        </p:txBody>
      </p:sp>
      <p:sp>
        <p:nvSpPr>
          <p:cNvPr id="29" name="사각형: 둥근 모서리 28"/>
          <p:cNvSpPr/>
          <p:nvPr/>
        </p:nvSpPr>
        <p:spPr>
          <a:xfrm>
            <a:off x="8970687" y="3593763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rgbClr val="8282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내 정보 수정</a:t>
            </a:r>
          </a:p>
        </p:txBody>
      </p:sp>
      <p:sp>
        <p:nvSpPr>
          <p:cNvPr id="97" name="사각형: 둥근 모서리 96"/>
          <p:cNvSpPr/>
          <p:nvPr/>
        </p:nvSpPr>
        <p:spPr>
          <a:xfrm>
            <a:off x="8970686" y="3988427"/>
            <a:ext cx="1106759" cy="3324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200" b="1">
                <a:solidFill>
                  <a:schemeClr val="bg2">
                    <a:lumMod val="25000"/>
                  </a:schemeClr>
                </a:solidFill>
              </a:rPr>
              <a:t>결제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latin typeface="Arial"/>
                <a:cs typeface="Arial"/>
              </a:rPr>
              <a:t>4.1 Storyboard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b="1" dirty="0">
                <a:latin typeface="Arial"/>
                <a:cs typeface="Arial"/>
              </a:rPr>
              <a:t> List of Screen</a:t>
            </a:r>
            <a:endParaRPr lang="ko-KR" altLang="en-US" b="1" dirty="0">
              <a:latin typeface="Arial"/>
              <a:cs typeface="Arial"/>
            </a:endParaRPr>
          </a:p>
        </p:txBody>
      </p:sp>
      <p:graphicFrame>
        <p:nvGraphicFramePr>
          <p:cNvPr id="2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4455"/>
              </p:ext>
            </p:extLst>
          </p:nvPr>
        </p:nvGraphicFramePr>
        <p:xfrm>
          <a:off x="920321" y="739907"/>
          <a:ext cx="10351358" cy="5897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0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8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8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9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79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740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 dirty="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소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/>
                        <a:t>Screen ID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dirty="0"/>
                        <a:t>Page Title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Description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UI-A-1111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UI-A-1112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UI-A-1211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로그인 </a:t>
                      </a:r>
                      <a:r>
                        <a:rPr lang="en-US" altLang="ko-KR" sz="1400" b="1" dirty="0"/>
                        <a:t>&gt; </a:t>
                      </a:r>
                      <a:r>
                        <a:rPr lang="ko-KR" altLang="en-US" sz="1400" b="1" dirty="0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UI-A-1212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내 정보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UI-A-1311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유료 서비스 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UI-B-1411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UI-M-1511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앨범의 음원 목록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가수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가수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UI-M-1613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검색 페이지에서 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UI-M-1621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UI-M-1631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사용자의 재생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UI-M-1641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파일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UI-B-1711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공지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사이트의 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 dirty="0"/>
                        <a:t>UI-B-1712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 dirty="0"/>
                        <a:t>사용자의 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048B72C0-FC8E-4E99-A7C4-85E4A2E10179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4.2 Storyboard - Process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9208D9-29FD-492E-B1BE-C59D003CA44F}"/>
              </a:ext>
            </a:extLst>
          </p:cNvPr>
          <p:cNvSpPr/>
          <p:nvPr/>
        </p:nvSpPr>
        <p:spPr>
          <a:xfrm>
            <a:off x="375076" y="276551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사용자</a:t>
            </a:r>
            <a:endParaRPr lang="en-US" altLang="ko-KR" sz="1000" dirty="0"/>
          </a:p>
          <a:p>
            <a:pPr algn="ctr"/>
            <a:r>
              <a:rPr lang="en-US" altLang="ko-KR" sz="1000" dirty="0"/>
              <a:t>(</a:t>
            </a:r>
            <a:r>
              <a:rPr lang="ko-KR" altLang="en-US" sz="1000" dirty="0"/>
              <a:t>비회원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C1E43BA-2F67-4DDF-BE61-6ADFD041314C}"/>
              </a:ext>
            </a:extLst>
          </p:cNvPr>
          <p:cNvSpPr/>
          <p:nvPr/>
        </p:nvSpPr>
        <p:spPr>
          <a:xfrm>
            <a:off x="9263051" y="4229185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내 정보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38D8F7-8D77-4722-BD09-3402A26737EA}"/>
              </a:ext>
            </a:extLst>
          </p:cNvPr>
          <p:cNvSpPr/>
          <p:nvPr/>
        </p:nvSpPr>
        <p:spPr>
          <a:xfrm>
            <a:off x="1667145" y="5673907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업로드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C17FC47-F666-40A9-9F3D-07B10175FEF0}"/>
              </a:ext>
            </a:extLst>
          </p:cNvPr>
          <p:cNvSpPr/>
          <p:nvPr/>
        </p:nvSpPr>
        <p:spPr>
          <a:xfrm>
            <a:off x="1670610" y="343340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키워드별</a:t>
            </a:r>
            <a:endParaRPr lang="en-US" altLang="ko-KR" sz="1000" dirty="0"/>
          </a:p>
          <a:p>
            <a:pPr algn="ctr"/>
            <a:r>
              <a:rPr lang="ko-KR" altLang="en-US" sz="1000" dirty="0"/>
              <a:t>음원검색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1F3BB2-248D-4876-A7D2-21BA86FDD247}"/>
              </a:ext>
            </a:extLst>
          </p:cNvPr>
          <p:cNvSpPr/>
          <p:nvPr/>
        </p:nvSpPr>
        <p:spPr>
          <a:xfrm>
            <a:off x="10475752" y="4229185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결제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228388-BC27-40E9-921C-5358F3EB365B}"/>
              </a:ext>
            </a:extLst>
          </p:cNvPr>
          <p:cNvSpPr/>
          <p:nvPr/>
        </p:nvSpPr>
        <p:spPr>
          <a:xfrm>
            <a:off x="1667145" y="1467337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게시글 </a:t>
            </a:r>
            <a:endParaRPr lang="en-US" altLang="ko-KR" sz="1000" dirty="0"/>
          </a:p>
          <a:p>
            <a:pPr algn="ctr"/>
            <a:r>
              <a:rPr lang="ko-KR" altLang="en-US" sz="1000" dirty="0"/>
              <a:t>조회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CEA06B-E042-4482-AE62-FC6B1BDDE7E8}"/>
              </a:ext>
            </a:extLst>
          </p:cNvPr>
          <p:cNvSpPr/>
          <p:nvPr/>
        </p:nvSpPr>
        <p:spPr>
          <a:xfrm>
            <a:off x="4448315" y="408934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가수별</a:t>
            </a:r>
            <a:endParaRPr lang="ko-KR" altLang="en-US" sz="10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3315D26-F6E6-4858-BEC4-981F33E15BAB}"/>
              </a:ext>
            </a:extLst>
          </p:cNvPr>
          <p:cNvSpPr/>
          <p:nvPr/>
        </p:nvSpPr>
        <p:spPr>
          <a:xfrm>
            <a:off x="4448315" y="342967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앨범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7A59CDA-6AF4-4BF5-9CFE-3024F260AB8F}"/>
              </a:ext>
            </a:extLst>
          </p:cNvPr>
          <p:cNvSpPr/>
          <p:nvPr/>
        </p:nvSpPr>
        <p:spPr>
          <a:xfrm>
            <a:off x="4448314" y="474900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장르별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FDC4E0A-79A1-4C4B-99C5-8852E15CB729}"/>
              </a:ext>
            </a:extLst>
          </p:cNvPr>
          <p:cNvSpPr/>
          <p:nvPr/>
        </p:nvSpPr>
        <p:spPr>
          <a:xfrm>
            <a:off x="7572015" y="342451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로그인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AFDFA8-9F99-4A33-93D4-E8F119C2A8CA}"/>
              </a:ext>
            </a:extLst>
          </p:cNvPr>
          <p:cNvSpPr/>
          <p:nvPr/>
        </p:nvSpPr>
        <p:spPr>
          <a:xfrm>
            <a:off x="3013311" y="343340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조회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E06EA3D-1B01-43E0-8711-5D0D9417DD68}"/>
              </a:ext>
            </a:extLst>
          </p:cNvPr>
          <p:cNvSpPr/>
          <p:nvPr/>
        </p:nvSpPr>
        <p:spPr>
          <a:xfrm>
            <a:off x="9263050" y="3431543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전체듣기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D6744DD-96B8-4366-A264-0C2E59FF0330}"/>
              </a:ext>
            </a:extLst>
          </p:cNvPr>
          <p:cNvSpPr/>
          <p:nvPr/>
        </p:nvSpPr>
        <p:spPr>
          <a:xfrm>
            <a:off x="6359314" y="3429678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음원 </a:t>
            </a:r>
            <a:r>
              <a:rPr lang="en-US" altLang="ko-KR" sz="1000" dirty="0"/>
              <a:t>30</a:t>
            </a:r>
            <a:r>
              <a:rPr lang="ko-KR" altLang="en-US" sz="1000" dirty="0"/>
              <a:t>초 듣기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63C3BD0-4EDE-44F2-B1E5-1FE2CA452687}"/>
              </a:ext>
            </a:extLst>
          </p:cNvPr>
          <p:cNvSpPr/>
          <p:nvPr/>
        </p:nvSpPr>
        <p:spPr>
          <a:xfrm>
            <a:off x="4448314" y="276551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순위별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8CB5B6E-B7FB-4AB3-9D76-4A33EB2ED097}"/>
              </a:ext>
            </a:extLst>
          </p:cNvPr>
          <p:cNvSpPr/>
          <p:nvPr/>
        </p:nvSpPr>
        <p:spPr>
          <a:xfrm>
            <a:off x="4448314" y="2101360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/>
              <a:t>최신순</a:t>
            </a:r>
            <a:endParaRPr lang="ko-KR" altLang="en-US" sz="1000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7C8DD3D-5C40-463C-BDBD-D66B77AB6629}"/>
              </a:ext>
            </a:extLst>
          </p:cNvPr>
          <p:cNvSpPr/>
          <p:nvPr/>
        </p:nvSpPr>
        <p:spPr>
          <a:xfrm>
            <a:off x="9263049" y="2677769"/>
            <a:ext cx="956669" cy="407065"/>
          </a:xfrm>
          <a:prstGeom prst="roundRect">
            <a:avLst/>
          </a:prstGeom>
          <a:ln w="28575">
            <a:solidFill>
              <a:srgbClr val="FFC9B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게시글 </a:t>
            </a:r>
            <a:endParaRPr lang="en-US" altLang="ko-KR" sz="1000" dirty="0"/>
          </a:p>
          <a:p>
            <a:pPr algn="ctr"/>
            <a:r>
              <a:rPr lang="ko-KR" altLang="en-US" sz="1000" dirty="0"/>
              <a:t>작성</a:t>
            </a:r>
            <a:endParaRPr lang="en-US" altLang="ko-KR" sz="1000" dirty="0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F4242AB-BCDF-4409-88A1-E3996D608C9C}"/>
              </a:ext>
            </a:extLst>
          </p:cNvPr>
          <p:cNvCxnSpPr>
            <a:stCxn id="2" idx="3"/>
            <a:endCxn id="18" idx="1"/>
          </p:cNvCxnSpPr>
          <p:nvPr/>
        </p:nvCxnSpPr>
        <p:spPr>
          <a:xfrm>
            <a:off x="1331745" y="2969052"/>
            <a:ext cx="338865" cy="66789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7CA1C0F-5AA4-4FAA-A3A6-A7745256B935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1331745" y="1670870"/>
            <a:ext cx="335400" cy="1298182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F079891-CEFA-4B22-97F0-BCF2F0EC5556}"/>
              </a:ext>
            </a:extLst>
          </p:cNvPr>
          <p:cNvCxnSpPr>
            <a:stCxn id="18" idx="3"/>
            <a:endCxn id="31" idx="1"/>
          </p:cNvCxnSpPr>
          <p:nvPr/>
        </p:nvCxnSpPr>
        <p:spPr>
          <a:xfrm flipV="1">
            <a:off x="2627279" y="3636941"/>
            <a:ext cx="386032" cy="1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53E09CDB-63F0-40F4-A648-CDA11B116DB4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 flipV="1">
            <a:off x="3969980" y="2304893"/>
            <a:ext cx="478334" cy="133204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CA5DC677-A1DE-4FE6-85FE-3135CA608DFB}"/>
              </a:ext>
            </a:extLst>
          </p:cNvPr>
          <p:cNvCxnSpPr>
            <a:stCxn id="31" idx="3"/>
            <a:endCxn id="34" idx="1"/>
          </p:cNvCxnSpPr>
          <p:nvPr/>
        </p:nvCxnSpPr>
        <p:spPr>
          <a:xfrm flipV="1">
            <a:off x="3969980" y="2969052"/>
            <a:ext cx="478334" cy="667889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93D18E75-8F47-4039-B80E-3817F0D474C0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3969980" y="3636941"/>
            <a:ext cx="478334" cy="1315600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6376BBE-06A5-44C4-9E92-97285DC33F32}"/>
              </a:ext>
            </a:extLst>
          </p:cNvPr>
          <p:cNvCxnSpPr>
            <a:stCxn id="31" idx="3"/>
            <a:endCxn id="22" idx="1"/>
          </p:cNvCxnSpPr>
          <p:nvPr/>
        </p:nvCxnSpPr>
        <p:spPr>
          <a:xfrm>
            <a:off x="3969980" y="3636941"/>
            <a:ext cx="478335" cy="655935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84810D-77C8-4F30-8DDB-03B182714F33}"/>
              </a:ext>
            </a:extLst>
          </p:cNvPr>
          <p:cNvCxnSpPr>
            <a:stCxn id="31" idx="3"/>
            <a:endCxn id="23" idx="1"/>
          </p:cNvCxnSpPr>
          <p:nvPr/>
        </p:nvCxnSpPr>
        <p:spPr>
          <a:xfrm flipV="1">
            <a:off x="3969980" y="3633211"/>
            <a:ext cx="478335" cy="373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DDE0FAF5-8956-49BE-B2C6-2C301FF652EA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 flipV="1">
            <a:off x="5404983" y="3633211"/>
            <a:ext cx="954331" cy="131933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58E69EE-4E92-4AE4-8892-F3A8DA52EF8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5404984" y="3633211"/>
            <a:ext cx="954330" cy="659665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26BE3FC-F972-4A1B-B225-964F071E1659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5404984" y="3633211"/>
            <a:ext cx="954330" cy="12700"/>
          </a:xfrm>
          <a:prstGeom prst="bentConnector3">
            <a:avLst>
              <a:gd name="adj1" fmla="val 50000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97B700D-BE6C-4B9C-97CD-6AF05FF01CCD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>
            <a:off x="5404983" y="2969052"/>
            <a:ext cx="954331" cy="664159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3E10B7E-E01A-4B7C-B8FF-15F32930177B}"/>
              </a:ext>
            </a:extLst>
          </p:cNvPr>
          <p:cNvCxnSpPr>
            <a:cxnSpLocks/>
            <a:stCxn id="35" idx="3"/>
            <a:endCxn id="33" idx="1"/>
          </p:cNvCxnSpPr>
          <p:nvPr/>
        </p:nvCxnSpPr>
        <p:spPr>
          <a:xfrm>
            <a:off x="5404983" y="2304893"/>
            <a:ext cx="954331" cy="132831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819CDB6F-CE6F-4E6E-BB0D-BAD767A9975E}"/>
              </a:ext>
            </a:extLst>
          </p:cNvPr>
          <p:cNvCxnSpPr>
            <a:stCxn id="33" idx="3"/>
            <a:endCxn id="30" idx="1"/>
          </p:cNvCxnSpPr>
          <p:nvPr/>
        </p:nvCxnSpPr>
        <p:spPr>
          <a:xfrm flipV="1">
            <a:off x="7315983" y="3628046"/>
            <a:ext cx="256032" cy="5165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C46CDC6-1C8A-4510-9B04-016C18365DAF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>
            <a:off x="8528684" y="3628046"/>
            <a:ext cx="734366" cy="7030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31B1D792-50B8-4EE7-B9F5-F08DD563C308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8528684" y="2881302"/>
            <a:ext cx="734365" cy="746744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A83E93B6-A477-4324-9377-0F80C6BB5B80}"/>
              </a:ext>
            </a:extLst>
          </p:cNvPr>
          <p:cNvCxnSpPr>
            <a:stCxn id="30" idx="3"/>
            <a:endCxn id="10" idx="1"/>
          </p:cNvCxnSpPr>
          <p:nvPr/>
        </p:nvCxnSpPr>
        <p:spPr>
          <a:xfrm>
            <a:off x="8528684" y="3628046"/>
            <a:ext cx="734367" cy="804672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EFCF79E-3865-47FB-AB99-BE34BF4CCFF1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10219720" y="4432718"/>
            <a:ext cx="256032" cy="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C9FF2200-33DB-46FD-9E60-72B48264CDB5}"/>
              </a:ext>
            </a:extLst>
          </p:cNvPr>
          <p:cNvCxnSpPr>
            <a:stCxn id="17" idx="3"/>
            <a:endCxn id="30" idx="2"/>
          </p:cNvCxnSpPr>
          <p:nvPr/>
        </p:nvCxnSpPr>
        <p:spPr>
          <a:xfrm flipV="1">
            <a:off x="2623814" y="3831578"/>
            <a:ext cx="5426536" cy="2045862"/>
          </a:xfrm>
          <a:prstGeom prst="bentConnector2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84F45BF0-7368-44F6-B517-7D0319A6B9AC}"/>
              </a:ext>
            </a:extLst>
          </p:cNvPr>
          <p:cNvCxnSpPr>
            <a:stCxn id="2" idx="3"/>
            <a:endCxn id="17" idx="1"/>
          </p:cNvCxnSpPr>
          <p:nvPr/>
        </p:nvCxnSpPr>
        <p:spPr>
          <a:xfrm>
            <a:off x="1331745" y="2969052"/>
            <a:ext cx="335400" cy="2908388"/>
          </a:xfrm>
          <a:prstGeom prst="bentConnector3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826727AD-FC04-419E-8A7C-11C1330959E5}"/>
              </a:ext>
            </a:extLst>
          </p:cNvPr>
          <p:cNvCxnSpPr>
            <a:stCxn id="20" idx="3"/>
            <a:endCxn id="30" idx="0"/>
          </p:cNvCxnSpPr>
          <p:nvPr/>
        </p:nvCxnSpPr>
        <p:spPr>
          <a:xfrm>
            <a:off x="2623814" y="1670870"/>
            <a:ext cx="5426536" cy="1753643"/>
          </a:xfrm>
          <a:prstGeom prst="bentConnector2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F5A591-859F-4647-A9AA-A4B9BF6C7936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62562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4.3 Storyboard - Flow Chart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업로드 순서도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4A77B1E-2C61-4944-A2D5-3D96479487C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5878045" y="1408479"/>
            <a:ext cx="0" cy="310062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911AB4-B172-4F3D-A3F0-42393A211E01}"/>
              </a:ext>
            </a:extLst>
          </p:cNvPr>
          <p:cNvCxnSpPr>
            <a:cxnSpLocks/>
            <a:stCxn id="4" idx="2"/>
            <a:endCxn id="15" idx="1"/>
          </p:cNvCxnSpPr>
          <p:nvPr/>
        </p:nvCxnSpPr>
        <p:spPr>
          <a:xfrm>
            <a:off x="5878045" y="2251320"/>
            <a:ext cx="1" cy="31589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03F1B5A-808F-4462-95BD-BB2A53BC1C17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878045" y="3095140"/>
            <a:ext cx="1" cy="311038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DA2766D-EC3D-41A6-98FE-D4B0CABB6D84}"/>
              </a:ext>
            </a:extLst>
          </p:cNvPr>
          <p:cNvCxnSpPr>
            <a:cxnSpLocks/>
            <a:stCxn id="25" idx="3"/>
            <a:endCxn id="15" idx="5"/>
          </p:cNvCxnSpPr>
          <p:nvPr/>
        </p:nvCxnSpPr>
        <p:spPr>
          <a:xfrm flipH="1" flipV="1">
            <a:off x="6426877" y="2833600"/>
            <a:ext cx="137208" cy="831730"/>
          </a:xfrm>
          <a:prstGeom prst="bentConnector3">
            <a:avLst>
              <a:gd name="adj1" fmla="val -166608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165667A-271A-4B7A-8992-E9EAE6D76765}"/>
              </a:ext>
            </a:extLst>
          </p:cNvPr>
          <p:cNvCxnSpPr>
            <a:cxnSpLocks/>
            <a:stCxn id="25" idx="2"/>
            <a:endCxn id="43" idx="1"/>
          </p:cNvCxnSpPr>
          <p:nvPr/>
        </p:nvCxnSpPr>
        <p:spPr>
          <a:xfrm>
            <a:off x="5878046" y="3924482"/>
            <a:ext cx="0" cy="271245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CE0D8E4-0FC1-4AD8-9CA5-093A611E5ABB}"/>
              </a:ext>
            </a:extLst>
          </p:cNvPr>
          <p:cNvSpPr txBox="1"/>
          <p:nvPr/>
        </p:nvSpPr>
        <p:spPr>
          <a:xfrm>
            <a:off x="6426877" y="2957077"/>
            <a:ext cx="5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NO</a:t>
            </a:r>
            <a:endParaRPr lang="ko-KR" altLang="en-US" sz="1600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1B4F4DA-0780-4E36-A203-717E16131246}"/>
              </a:ext>
            </a:extLst>
          </p:cNvPr>
          <p:cNvCxnSpPr>
            <a:cxnSpLocks/>
            <a:stCxn id="43" idx="4"/>
            <a:endCxn id="49" idx="0"/>
          </p:cNvCxnSpPr>
          <p:nvPr/>
        </p:nvCxnSpPr>
        <p:spPr>
          <a:xfrm>
            <a:off x="5878046" y="4728506"/>
            <a:ext cx="0" cy="256829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48A943B9-F909-4BD3-ABE9-BF9192A2A6E2}"/>
              </a:ext>
            </a:extLst>
          </p:cNvPr>
          <p:cNvCxnSpPr>
            <a:cxnSpLocks/>
            <a:stCxn id="49" idx="3"/>
            <a:endCxn id="43" idx="5"/>
          </p:cNvCxnSpPr>
          <p:nvPr/>
        </p:nvCxnSpPr>
        <p:spPr>
          <a:xfrm flipH="1" flipV="1">
            <a:off x="6426877" y="4462117"/>
            <a:ext cx="137208" cy="782370"/>
          </a:xfrm>
          <a:prstGeom prst="bentConnector3">
            <a:avLst>
              <a:gd name="adj1" fmla="val -166608"/>
            </a:avLst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2C4EE3B-2629-4E11-95CB-0D78F5588EC4}"/>
              </a:ext>
            </a:extLst>
          </p:cNvPr>
          <p:cNvCxnSpPr>
            <a:cxnSpLocks/>
            <a:stCxn id="49" idx="2"/>
            <a:endCxn id="61" idx="0"/>
          </p:cNvCxnSpPr>
          <p:nvPr/>
        </p:nvCxnSpPr>
        <p:spPr>
          <a:xfrm flipH="1">
            <a:off x="5878045" y="5503639"/>
            <a:ext cx="1" cy="213912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8CF081E-C3CC-4B72-9689-11633B7D9DEB}"/>
              </a:ext>
            </a:extLst>
          </p:cNvPr>
          <p:cNvCxnSpPr>
            <a:cxnSpLocks/>
            <a:stCxn id="61" idx="1"/>
            <a:endCxn id="2" idx="4"/>
          </p:cNvCxnSpPr>
          <p:nvPr/>
        </p:nvCxnSpPr>
        <p:spPr>
          <a:xfrm flipH="1" flipV="1">
            <a:off x="4697303" y="5973158"/>
            <a:ext cx="494702" cy="10783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795C40F-C501-4C68-931C-83C24922C588}"/>
              </a:ext>
            </a:extLst>
          </p:cNvPr>
          <p:cNvSpPr txBox="1"/>
          <p:nvPr/>
        </p:nvSpPr>
        <p:spPr>
          <a:xfrm>
            <a:off x="6426877" y="4560914"/>
            <a:ext cx="5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N</a:t>
            </a:r>
          </a:p>
          <a:p>
            <a:r>
              <a:rPr lang="en-US" altLang="ko-KR" sz="1600" b="1" dirty="0"/>
              <a:t>O</a:t>
            </a:r>
            <a:endParaRPr lang="ko-KR" altLang="en-US" sz="1600" b="1" dirty="0"/>
          </a:p>
        </p:txBody>
      </p:sp>
      <p:sp>
        <p:nvSpPr>
          <p:cNvPr id="3" name="순서도: 수행의 시작/종료 2">
            <a:extLst>
              <a:ext uri="{FF2B5EF4-FFF2-40B4-BE49-F238E27FC236}">
                <a16:creationId xmlns:a16="http://schemas.microsoft.com/office/drawing/2014/main" id="{69AB9CD3-C412-448F-8847-E617B6538F79}"/>
              </a:ext>
            </a:extLst>
          </p:cNvPr>
          <p:cNvSpPr/>
          <p:nvPr/>
        </p:nvSpPr>
        <p:spPr>
          <a:xfrm>
            <a:off x="5192005" y="875700"/>
            <a:ext cx="1372080" cy="532779"/>
          </a:xfrm>
          <a:prstGeom prst="flowChartTerminator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업로드</a:t>
            </a: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2719E676-D2F6-4C1D-951D-F3366CD67506}"/>
              </a:ext>
            </a:extLst>
          </p:cNvPr>
          <p:cNvSpPr/>
          <p:nvPr/>
        </p:nvSpPr>
        <p:spPr>
          <a:xfrm>
            <a:off x="5192005" y="1718541"/>
            <a:ext cx="1372080" cy="53277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업로드 페이지</a:t>
            </a:r>
          </a:p>
        </p:txBody>
      </p:sp>
      <p:sp>
        <p:nvSpPr>
          <p:cNvPr id="15" name="순서도: 데이터 14">
            <a:extLst>
              <a:ext uri="{FF2B5EF4-FFF2-40B4-BE49-F238E27FC236}">
                <a16:creationId xmlns:a16="http://schemas.microsoft.com/office/drawing/2014/main" id="{FDA86CE0-2DC7-4387-B3D9-E7CBEE55846B}"/>
              </a:ext>
            </a:extLst>
          </p:cNvPr>
          <p:cNvSpPr/>
          <p:nvPr/>
        </p:nvSpPr>
        <p:spPr>
          <a:xfrm>
            <a:off x="5192006" y="2567210"/>
            <a:ext cx="1372079" cy="532779"/>
          </a:xfrm>
          <a:prstGeom prst="flowChartInputOutpu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3FF7FD70-A612-4613-8982-19CCE9421938}"/>
              </a:ext>
            </a:extLst>
          </p:cNvPr>
          <p:cNvSpPr/>
          <p:nvPr/>
        </p:nvSpPr>
        <p:spPr>
          <a:xfrm>
            <a:off x="5192006" y="3406178"/>
            <a:ext cx="1372079" cy="518304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유효성 검사</a:t>
            </a:r>
          </a:p>
        </p:txBody>
      </p:sp>
      <p:sp>
        <p:nvSpPr>
          <p:cNvPr id="31" name="순서도: 문서 30">
            <a:extLst>
              <a:ext uri="{FF2B5EF4-FFF2-40B4-BE49-F238E27FC236}">
                <a16:creationId xmlns:a16="http://schemas.microsoft.com/office/drawing/2014/main" id="{6F3765C0-0504-4AA7-A9AB-16344391BDA1}"/>
              </a:ext>
            </a:extLst>
          </p:cNvPr>
          <p:cNvSpPr/>
          <p:nvPr/>
        </p:nvSpPr>
        <p:spPr>
          <a:xfrm>
            <a:off x="7031388" y="2808647"/>
            <a:ext cx="1426812" cy="836310"/>
          </a:xfrm>
          <a:prstGeom prst="flowChartDocumen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시스템 알림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파일이 올바르지 않습니다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파일의 유형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크기를 다시 확인해주세요</a:t>
            </a:r>
          </a:p>
        </p:txBody>
      </p:sp>
      <p:sp>
        <p:nvSpPr>
          <p:cNvPr id="43" name="순서도: 데이터 42">
            <a:extLst>
              <a:ext uri="{FF2B5EF4-FFF2-40B4-BE49-F238E27FC236}">
                <a16:creationId xmlns:a16="http://schemas.microsoft.com/office/drawing/2014/main" id="{399B8A46-EC5E-4221-AB88-47A06FEFE9D5}"/>
              </a:ext>
            </a:extLst>
          </p:cNvPr>
          <p:cNvSpPr/>
          <p:nvPr/>
        </p:nvSpPr>
        <p:spPr>
          <a:xfrm>
            <a:off x="5192006" y="4195727"/>
            <a:ext cx="1372079" cy="532779"/>
          </a:xfrm>
          <a:prstGeom prst="flowChartInputOutpu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파일 상세 작성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9F1F6958-A40A-43AA-B050-F8E42AEA16A2}"/>
              </a:ext>
            </a:extLst>
          </p:cNvPr>
          <p:cNvSpPr/>
          <p:nvPr/>
        </p:nvSpPr>
        <p:spPr>
          <a:xfrm>
            <a:off x="5192006" y="4985335"/>
            <a:ext cx="1372079" cy="518304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유효성 검사</a:t>
            </a:r>
          </a:p>
        </p:txBody>
      </p:sp>
      <p:sp>
        <p:nvSpPr>
          <p:cNvPr id="60" name="순서도: 문서 59">
            <a:extLst>
              <a:ext uri="{FF2B5EF4-FFF2-40B4-BE49-F238E27FC236}">
                <a16:creationId xmlns:a16="http://schemas.microsoft.com/office/drawing/2014/main" id="{06DD82AE-B49B-49A2-80F8-D62EB8D518DD}"/>
              </a:ext>
            </a:extLst>
          </p:cNvPr>
          <p:cNvSpPr/>
          <p:nvPr/>
        </p:nvSpPr>
        <p:spPr>
          <a:xfrm>
            <a:off x="6952920" y="4435147"/>
            <a:ext cx="1505280" cy="836310"/>
          </a:xfrm>
          <a:prstGeom prst="flowChartDocumen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시스템 알림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이미지가 올바르지 않습니다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이미지의 유형을 다시 확인해주세요</a:t>
            </a:r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7AB63DD2-428E-48A4-A492-24E82A2BD8B5}"/>
              </a:ext>
            </a:extLst>
          </p:cNvPr>
          <p:cNvSpPr/>
          <p:nvPr/>
        </p:nvSpPr>
        <p:spPr>
          <a:xfrm>
            <a:off x="5192005" y="5717551"/>
            <a:ext cx="1372080" cy="532779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파일 등록</a:t>
            </a:r>
          </a:p>
        </p:txBody>
      </p:sp>
      <p:sp>
        <p:nvSpPr>
          <p:cNvPr id="66" name="순서도: 수행의 시작/종료 65">
            <a:extLst>
              <a:ext uri="{FF2B5EF4-FFF2-40B4-BE49-F238E27FC236}">
                <a16:creationId xmlns:a16="http://schemas.microsoft.com/office/drawing/2014/main" id="{B60CA8AF-D999-409D-A178-66BC242A03BB}"/>
              </a:ext>
            </a:extLst>
          </p:cNvPr>
          <p:cNvSpPr/>
          <p:nvPr/>
        </p:nvSpPr>
        <p:spPr>
          <a:xfrm>
            <a:off x="1362775" y="5700348"/>
            <a:ext cx="1372080" cy="532779"/>
          </a:xfrm>
          <a:prstGeom prst="flowChartTerminator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메인 화면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이동</a:t>
            </a:r>
          </a:p>
        </p:txBody>
      </p:sp>
      <p:sp>
        <p:nvSpPr>
          <p:cNvPr id="2" name="순서도: 자기 디스크 1">
            <a:extLst>
              <a:ext uri="{FF2B5EF4-FFF2-40B4-BE49-F238E27FC236}">
                <a16:creationId xmlns:a16="http://schemas.microsoft.com/office/drawing/2014/main" id="{2BE00E02-2B23-411F-8AAA-26ADE7381CC8}"/>
              </a:ext>
            </a:extLst>
          </p:cNvPr>
          <p:cNvSpPr/>
          <p:nvPr/>
        </p:nvSpPr>
        <p:spPr>
          <a:xfrm>
            <a:off x="3325226" y="5711578"/>
            <a:ext cx="1372077" cy="523160"/>
          </a:xfrm>
          <a:prstGeom prst="flowChartMagneticDisk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음원 </a:t>
            </a:r>
            <a:r>
              <a:rPr lang="en-US" altLang="ko-KR" sz="1200" b="1" dirty="0">
                <a:solidFill>
                  <a:schemeClr val="tx1"/>
                </a:solidFill>
              </a:rPr>
              <a:t>DB</a:t>
            </a:r>
            <a:endParaRPr lang="ko-KR" altLang="en-US" sz="12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3628203-63DD-4E3B-B1E8-3072C77AC7BB}"/>
              </a:ext>
            </a:extLst>
          </p:cNvPr>
          <p:cNvCxnSpPr>
            <a:cxnSpLocks/>
            <a:stCxn id="2" idx="2"/>
            <a:endCxn id="66" idx="3"/>
          </p:cNvCxnSpPr>
          <p:nvPr/>
        </p:nvCxnSpPr>
        <p:spPr>
          <a:xfrm flipH="1" flipV="1">
            <a:off x="2734855" y="5966738"/>
            <a:ext cx="590371" cy="6420"/>
          </a:xfrm>
          <a:prstGeom prst="straightConnector1">
            <a:avLst/>
          </a:prstGeom>
          <a:ln>
            <a:solidFill>
              <a:srgbClr val="FF68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99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4.4 Storyboard - Permission</a:t>
            </a:r>
            <a:endParaRPr lang="ko-KR" altLang="en-US" b="1">
              <a:latin typeface="Arial"/>
              <a:cs typeface="Arial"/>
            </a:endParaRPr>
          </a:p>
        </p:txBody>
      </p:sp>
      <p:graphicFrame>
        <p:nvGraphicFramePr>
          <p:cNvPr id="10" name="표 2"/>
          <p:cNvGraphicFramePr>
            <a:graphicFrameLocks noGrp="1"/>
          </p:cNvGraphicFramePr>
          <p:nvPr/>
        </p:nvGraphicFramePr>
        <p:xfrm>
          <a:off x="1507434" y="917942"/>
          <a:ext cx="9177131" cy="548817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20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68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86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Screen ID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사용자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39">
                <a:tc rowSpan="4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39">
                <a:tc rowSpan="5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키워드 검색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가수 검색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126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앨범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UI-M-1612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338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장르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UI-M-1613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48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인기 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UI-M-1621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1"/>
                        <a:t>-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39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재생 목록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UI-M-1631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7939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030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O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03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비회원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X</a:t>
                      </a: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903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4.5 Storyboard - Policy</a:t>
            </a:r>
            <a:endParaRPr lang="ko-KR" altLang="en-US" b="1">
              <a:latin typeface="Arial"/>
              <a:cs typeface="Arial"/>
            </a:endParaRPr>
          </a:p>
        </p:txBody>
      </p:sp>
      <p:graphicFrame>
        <p:nvGraphicFramePr>
          <p:cNvPr id="12" name="표 2"/>
          <p:cNvGraphicFramePr>
            <a:graphicFrameLocks noGrp="1"/>
          </p:cNvGraphicFramePr>
          <p:nvPr/>
        </p:nvGraphicFramePr>
        <p:xfrm>
          <a:off x="198315" y="761321"/>
          <a:ext cx="11795370" cy="596876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63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2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136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664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65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대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중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600"/>
                        <a:t>소 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Screen ID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Page Title</a:t>
                      </a:r>
                      <a:endParaRPr lang="ko-KR" altLang="en-US" sz="16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/>
                        <a:t>Policy</a:t>
                      </a:r>
                      <a:endParaRPr lang="ko-KR" altLang="en-US" sz="16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809">
                <a:tc rowSpan="3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605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회원 가입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회원 가입 시 입력한 개인정보는 서비스 제공 및 마케팅 활용 될 수 있으며</a:t>
                      </a:r>
                      <a:r>
                        <a:rPr lang="en-US" altLang="ko-KR" sz="900" b="1"/>
                        <a:t>, </a:t>
                      </a:r>
                      <a:r>
                        <a:rPr lang="ko-KR" altLang="en-US" sz="900" b="1"/>
                        <a:t>회원 탈퇴 후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 </a:t>
                      </a:r>
                      <a:r>
                        <a:rPr lang="en-US" altLang="ko-KR" sz="900" b="1"/>
                        <a:t>3</a:t>
                      </a:r>
                      <a:r>
                        <a:rPr lang="ko-KR" altLang="en-US" sz="900" b="1"/>
                        <a:t>년간 보관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결제서비스 제공을 위해 일부 개인정보를 결제 대행 업체에 위탁 가능</a:t>
                      </a:r>
                      <a:endParaRPr lang="en-US" altLang="ko-KR" sz="9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088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 b="1"/>
                        <a:t>내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UI-A-1311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로그인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내 정보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결제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회원은 문의를 통해 결제서비스에 대한 각종 문의를 포함한 요청 및 건의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1"/>
                        <a:t>CatCh</a:t>
                      </a:r>
                      <a:r>
                        <a:rPr lang="ko-KR" altLang="en-US" sz="900" b="1"/>
                        <a:t>의 결제 서비스는 구독결제 형으로 개정된 여신전문금융업법을 따름</a:t>
                      </a:r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endParaRPr lang="en-US" altLang="ko-KR" sz="900" b="1"/>
                    </a:p>
                    <a:p>
                      <a:pPr marL="0" lvl="0" indent="0" algn="l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 altLang="en-US"/>
                      </a:pPr>
                      <a:r>
                        <a:rPr lang="en-US" altLang="ko-KR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ko-KR" altLang="en-US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제공하는 회원 계정을 타인에게 대여하거나 판매</a:t>
                      </a:r>
                      <a:r>
                        <a:rPr lang="en-US" altLang="ko-KR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양도하는 행위를 금함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231"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음원 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UI-M-1641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업로드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음원 업로드는 각각 </a:t>
                      </a:r>
                      <a:r>
                        <a:rPr lang="en-US" altLang="ko-KR" sz="900" b="1"/>
                        <a:t>20MB</a:t>
                      </a:r>
                      <a:r>
                        <a:rPr lang="ko-KR" altLang="en-US" sz="900" b="1"/>
                        <a:t>로 </a:t>
                      </a:r>
                      <a:r>
                        <a:rPr lang="en-US" altLang="ko-KR" sz="900" b="1"/>
                        <a:t>10</a:t>
                      </a:r>
                      <a:r>
                        <a:rPr lang="ko-KR" altLang="en-US" sz="900" b="1"/>
                        <a:t>개까지 업로드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한글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숫자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영문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일부 특수문자를 제외한 다른 언어로 된 파일을 업로드 할 시 파일이 손상될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en-US" altLang="ko-KR" sz="900" b="1"/>
                        <a:t>CatCh</a:t>
                      </a:r>
                      <a:r>
                        <a:rPr lang="ko-KR" altLang="en-US" sz="900" b="1"/>
                        <a:t>는 저작권법을 준수하며 이에 따라 정책 위반시 업로드된 자료는 수정</a:t>
                      </a:r>
                      <a:r>
                        <a:rPr lang="en-US" altLang="ko-KR" sz="900" b="1"/>
                        <a:t> </a:t>
                      </a:r>
                      <a:r>
                        <a:rPr lang="ko-KR" altLang="en-US" sz="900" b="1"/>
                        <a:t>또는 삭제 될 수 있음</a:t>
                      </a:r>
                      <a:endParaRPr lang="en-US" altLang="ko-KR" sz="900" b="1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5418">
                <a:tc rowSpan="2"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공지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UI-B-1711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공지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각 게시판의 목적에 맞지 않는 게시물은 임의로 게시판 이동될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홍보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도배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비방</a:t>
                      </a:r>
                      <a:r>
                        <a:rPr lang="en-US" altLang="ko-KR" sz="900" b="1"/>
                        <a:t>,</a:t>
                      </a:r>
                      <a:r>
                        <a:rPr lang="ko-KR" altLang="en-US" sz="900" b="1"/>
                        <a:t>비속어 등을 사용하여 다른 사용자에게 불쾌감을 느낄 수 있는 글들은 임의로 삭제 될 수 있음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/>
                        <a:t>게시물은 게시물 작성일로부터 </a:t>
                      </a:r>
                      <a:r>
                        <a:rPr lang="en-US" altLang="ko-KR" sz="900" b="1"/>
                        <a:t>5</a:t>
                      </a:r>
                      <a:r>
                        <a:rPr lang="ko-KR" altLang="en-US" sz="900" b="1"/>
                        <a:t>년간 보관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en-US" altLang="ko-KR" sz="900" b="1" dirty="0" err="1"/>
                        <a:t>CatCh</a:t>
                      </a:r>
                      <a:r>
                        <a:rPr lang="ko-KR" altLang="en-US" sz="900" b="1" dirty="0"/>
                        <a:t>를 이용하는 회원들에게 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주요사항 전달 글 게시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게시글은 </a:t>
                      </a:r>
                      <a:r>
                        <a:rPr lang="en-US" altLang="ko-KR" sz="900" b="1" dirty="0" err="1"/>
                        <a:t>CatCh</a:t>
                      </a:r>
                      <a:r>
                        <a:rPr lang="ko-KR" altLang="en-US" sz="900" b="1" dirty="0"/>
                        <a:t>에서만 작성 가능</a:t>
                      </a:r>
                    </a:p>
                    <a:p>
                      <a:pPr algn="l" latinLnBrk="1"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4482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문의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en-US" altLang="ko-KR" sz="1400" b="1"/>
                        <a:t>UI-B-1712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 lang="ko-KR" altLang="en-US"/>
                      </a:pPr>
                      <a:r>
                        <a:rPr lang="ko-KR" altLang="en-US" sz="1400" b="1"/>
                        <a:t>게시판 </a:t>
                      </a:r>
                      <a:r>
                        <a:rPr lang="en-US" altLang="ko-KR" sz="1400" b="1"/>
                        <a:t>&gt; </a:t>
                      </a:r>
                      <a:r>
                        <a:rPr lang="ko-KR" altLang="en-US" sz="1400" b="1"/>
                        <a:t>문의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업로드 제재</a:t>
                      </a:r>
                      <a:r>
                        <a:rPr lang="en-US" altLang="ko-KR" sz="900" b="1" dirty="0"/>
                        <a:t>, </a:t>
                      </a:r>
                      <a:r>
                        <a:rPr lang="ko-KR" altLang="en-US" sz="900" b="1" dirty="0"/>
                        <a:t>게시물</a:t>
                      </a:r>
                      <a:r>
                        <a:rPr lang="en-US" altLang="ko-KR" sz="900" b="1" dirty="0"/>
                        <a:t> </a:t>
                      </a:r>
                      <a:r>
                        <a:rPr lang="ko-KR" altLang="en-US" sz="900" b="1" dirty="0"/>
                        <a:t>삭제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수정 및 서비스 결제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환불</a:t>
                      </a:r>
                      <a:r>
                        <a:rPr lang="en-US" altLang="ko-KR" sz="900" b="1" dirty="0"/>
                        <a:t>,</a:t>
                      </a:r>
                      <a:r>
                        <a:rPr lang="ko-KR" altLang="en-US" sz="900" b="1" dirty="0"/>
                        <a:t>취소와 관련된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dirty="0"/>
                        <a:t>사항 문의 가능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en-US" altLang="ko-KR" sz="900" b="1" dirty="0"/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산업안전보건법에 따른 </a:t>
                      </a:r>
                      <a:r>
                        <a:rPr lang="ko-KR" altLang="en-US" sz="900" b="1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고객응대근로자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보호 조치 시행에 따라 비방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욕설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음란물을 포함한 게시물은 사전안내 없이 삭제될 수 있으며 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Catch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게시물 작성자에게 이용제한 조치를 취할 수 있음</a:t>
                      </a:r>
                    </a:p>
                    <a:p>
                      <a:pPr>
                        <a:lnSpc>
                          <a:spcPct val="100000"/>
                        </a:lnSpc>
                        <a:defRPr lang="ko-KR" altLang="en-US"/>
                      </a:pP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86541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메인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UI-A-1001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0" dirty="0"/>
                        <a:t>UI-A-1111, UI-B-1411, UI-M-1611, UI-M-1631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추천 음원 재생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848764"/>
              </p:ext>
            </p:extLst>
          </p:nvPr>
        </p:nvGraphicFramePr>
        <p:xfrm>
          <a:off x="8989358" y="1671662"/>
          <a:ext cx="2708172" cy="447056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2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로그인 팝업 창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사운드 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상세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홈으로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홈으로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설정으로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08484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9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재생 목록으로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870189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2D18E0DA-35BB-3342-461C-766217296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5"/>
          <a:stretch/>
        </p:blipFill>
        <p:spPr>
          <a:xfrm>
            <a:off x="509137" y="1671662"/>
            <a:ext cx="8483659" cy="4464426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8366A7-C329-9BD5-6FCD-85ED84F1324F}"/>
              </a:ext>
            </a:extLst>
          </p:cNvPr>
          <p:cNvSpPr/>
          <p:nvPr/>
        </p:nvSpPr>
        <p:spPr>
          <a:xfrm>
            <a:off x="8101012" y="1715461"/>
            <a:ext cx="418305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B288DD-1497-70B6-DDD8-ADD62DD2D2B5}"/>
              </a:ext>
            </a:extLst>
          </p:cNvPr>
          <p:cNvSpPr/>
          <p:nvPr/>
        </p:nvSpPr>
        <p:spPr>
          <a:xfrm>
            <a:off x="8545541" y="1715460"/>
            <a:ext cx="418305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C329E3-180F-10C8-27DD-E78FC9197D8C}"/>
              </a:ext>
            </a:extLst>
          </p:cNvPr>
          <p:cNvSpPr txBox="1"/>
          <p:nvPr/>
        </p:nvSpPr>
        <p:spPr>
          <a:xfrm>
            <a:off x="8190135" y="1870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63B70F-6F73-8A19-8377-ED955D87A512}"/>
              </a:ext>
            </a:extLst>
          </p:cNvPr>
          <p:cNvSpPr txBox="1"/>
          <p:nvPr/>
        </p:nvSpPr>
        <p:spPr>
          <a:xfrm>
            <a:off x="8633951" y="1870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7D9892-F4EF-05F0-CAF4-4F69C0D22395}"/>
              </a:ext>
            </a:extLst>
          </p:cNvPr>
          <p:cNvSpPr/>
          <p:nvPr/>
        </p:nvSpPr>
        <p:spPr>
          <a:xfrm>
            <a:off x="2169098" y="1715459"/>
            <a:ext cx="733646" cy="1548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D24F77-1497-E5AA-8707-D24AFD0A0A71}"/>
              </a:ext>
            </a:extLst>
          </p:cNvPr>
          <p:cNvSpPr txBox="1"/>
          <p:nvPr/>
        </p:nvSpPr>
        <p:spPr>
          <a:xfrm>
            <a:off x="2415535" y="185437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1F5528-D765-2967-9794-38A0D10ED16D}"/>
              </a:ext>
            </a:extLst>
          </p:cNvPr>
          <p:cNvSpPr/>
          <p:nvPr/>
        </p:nvSpPr>
        <p:spPr>
          <a:xfrm>
            <a:off x="1922661" y="2234659"/>
            <a:ext cx="855464" cy="97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18097-D400-53C3-0500-587AE1096311}"/>
              </a:ext>
            </a:extLst>
          </p:cNvPr>
          <p:cNvSpPr txBox="1"/>
          <p:nvPr/>
        </p:nvSpPr>
        <p:spPr>
          <a:xfrm>
            <a:off x="2230007" y="315422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156E1E2-A3C5-E46B-CE6F-8BD4DC71F338}"/>
              </a:ext>
            </a:extLst>
          </p:cNvPr>
          <p:cNvSpPr/>
          <p:nvPr/>
        </p:nvSpPr>
        <p:spPr>
          <a:xfrm>
            <a:off x="584081" y="1690009"/>
            <a:ext cx="1000244" cy="215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C55EE0-CA33-F631-43F5-7770906AAF0E}"/>
              </a:ext>
            </a:extLst>
          </p:cNvPr>
          <p:cNvSpPr txBox="1"/>
          <p:nvPr/>
        </p:nvSpPr>
        <p:spPr>
          <a:xfrm>
            <a:off x="1568718" y="168879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52FB6E-F0CD-00A5-09A0-2BD7803DFB34}"/>
              </a:ext>
            </a:extLst>
          </p:cNvPr>
          <p:cNvSpPr/>
          <p:nvPr/>
        </p:nvSpPr>
        <p:spPr>
          <a:xfrm>
            <a:off x="604124" y="1968378"/>
            <a:ext cx="960158" cy="155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5F1CCA-1490-947E-0791-EA152E3011D5}"/>
              </a:ext>
            </a:extLst>
          </p:cNvPr>
          <p:cNvSpPr txBox="1"/>
          <p:nvPr/>
        </p:nvSpPr>
        <p:spPr>
          <a:xfrm>
            <a:off x="1584325" y="192380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151C75F-E7C5-1162-3E96-36C2E64DF4B0}"/>
              </a:ext>
            </a:extLst>
          </p:cNvPr>
          <p:cNvSpPr/>
          <p:nvPr/>
        </p:nvSpPr>
        <p:spPr>
          <a:xfrm>
            <a:off x="611467" y="2237281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E993F90-645D-9633-105A-C2DBA2C133DA}"/>
              </a:ext>
            </a:extLst>
          </p:cNvPr>
          <p:cNvSpPr/>
          <p:nvPr/>
        </p:nvSpPr>
        <p:spPr>
          <a:xfrm>
            <a:off x="611467" y="2380648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266098-0F18-95BC-BBB9-4D1FD313996D}"/>
              </a:ext>
            </a:extLst>
          </p:cNvPr>
          <p:cNvSpPr/>
          <p:nvPr/>
        </p:nvSpPr>
        <p:spPr>
          <a:xfrm>
            <a:off x="611467" y="2524461"/>
            <a:ext cx="943290" cy="131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78A906-8A3E-94D5-A1CA-61DDAA9906EC}"/>
              </a:ext>
            </a:extLst>
          </p:cNvPr>
          <p:cNvSpPr txBox="1"/>
          <p:nvPr/>
        </p:nvSpPr>
        <p:spPr>
          <a:xfrm>
            <a:off x="1584325" y="217593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5036FA-8931-66D2-25F5-F83138BBF6F5}"/>
              </a:ext>
            </a:extLst>
          </p:cNvPr>
          <p:cNvSpPr txBox="1"/>
          <p:nvPr/>
        </p:nvSpPr>
        <p:spPr>
          <a:xfrm>
            <a:off x="1584325" y="2327163"/>
            <a:ext cx="240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8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9BE778-543F-5C36-B43A-535FF58B1505}"/>
              </a:ext>
            </a:extLst>
          </p:cNvPr>
          <p:cNvSpPr txBox="1"/>
          <p:nvPr/>
        </p:nvSpPr>
        <p:spPr>
          <a:xfrm>
            <a:off x="1584325" y="24824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9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3181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94851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UI-M-1641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업로드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en-US" altLang="ko-KR" sz="1400" dirty="0"/>
                        <a:t>Ul-M-1511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음원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02529"/>
              </p:ext>
            </p:extLst>
          </p:nvPr>
        </p:nvGraphicFramePr>
        <p:xfrm>
          <a:off x="8989358" y="1671662"/>
          <a:ext cx="2708172" cy="4470563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22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파일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이미지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예정 음원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업로드 임시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업로드 취소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200" dirty="0"/>
                        <a:t>음원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559014"/>
                  </a:ext>
                </a:extLst>
              </a:tr>
              <a:tr h="4531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237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EAAB309-DB35-19FD-68D0-3D4BBC05D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7" r="16312"/>
          <a:stretch/>
        </p:blipFill>
        <p:spPr>
          <a:xfrm>
            <a:off x="503995" y="1671662"/>
            <a:ext cx="8485836" cy="4465799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D950D4-988D-A43B-5239-57F36CBFEAB3}"/>
              </a:ext>
            </a:extLst>
          </p:cNvPr>
          <p:cNvSpPr/>
          <p:nvPr/>
        </p:nvSpPr>
        <p:spPr>
          <a:xfrm>
            <a:off x="2605088" y="2706573"/>
            <a:ext cx="752476" cy="1414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A2809-C989-2600-EFAD-7668398652FA}"/>
              </a:ext>
            </a:extLst>
          </p:cNvPr>
          <p:cNvSpPr txBox="1"/>
          <p:nvPr/>
        </p:nvSpPr>
        <p:spPr>
          <a:xfrm>
            <a:off x="2364316" y="26695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576554-9CE0-D012-49A5-263BA3A0A94B}"/>
              </a:ext>
            </a:extLst>
          </p:cNvPr>
          <p:cNvSpPr/>
          <p:nvPr/>
        </p:nvSpPr>
        <p:spPr>
          <a:xfrm>
            <a:off x="3248024" y="4644910"/>
            <a:ext cx="1047749" cy="6652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B43C8-8EB4-6865-FF35-69C1432ECBA2}"/>
              </a:ext>
            </a:extLst>
          </p:cNvPr>
          <p:cNvSpPr txBox="1"/>
          <p:nvPr/>
        </p:nvSpPr>
        <p:spPr>
          <a:xfrm>
            <a:off x="3651512" y="441702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AD2A50-6D31-D801-85FB-3D6C2D2FC2F3}"/>
              </a:ext>
            </a:extLst>
          </p:cNvPr>
          <p:cNvSpPr/>
          <p:nvPr/>
        </p:nvSpPr>
        <p:spPr>
          <a:xfrm>
            <a:off x="4342924" y="4649673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C79450-8040-5597-A953-C68E47C06FBF}"/>
              </a:ext>
            </a:extLst>
          </p:cNvPr>
          <p:cNvSpPr txBox="1"/>
          <p:nvPr/>
        </p:nvSpPr>
        <p:spPr>
          <a:xfrm>
            <a:off x="4453757" y="443744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510105-D82B-844D-D264-F94BE4FE1567}"/>
              </a:ext>
            </a:extLst>
          </p:cNvPr>
          <p:cNvSpPr/>
          <p:nvPr/>
        </p:nvSpPr>
        <p:spPr>
          <a:xfrm>
            <a:off x="4342923" y="4811774"/>
            <a:ext cx="3758089" cy="507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CD68F6-BE15-8ED2-A28D-27900752AE5C}"/>
              </a:ext>
            </a:extLst>
          </p:cNvPr>
          <p:cNvSpPr txBox="1"/>
          <p:nvPr/>
        </p:nvSpPr>
        <p:spPr>
          <a:xfrm>
            <a:off x="6075137" y="459323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8E86E2-9863-A00D-FCB8-B22B1408ED7A}"/>
              </a:ext>
            </a:extLst>
          </p:cNvPr>
          <p:cNvSpPr/>
          <p:nvPr/>
        </p:nvSpPr>
        <p:spPr>
          <a:xfrm>
            <a:off x="6486049" y="538712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6725AF-64ED-22CE-E100-DA9350945684}"/>
              </a:ext>
            </a:extLst>
          </p:cNvPr>
          <p:cNvSpPr/>
          <p:nvPr/>
        </p:nvSpPr>
        <p:spPr>
          <a:xfrm>
            <a:off x="7114699" y="538185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07B43A-0797-45FC-E514-1A39B086BCE2}"/>
              </a:ext>
            </a:extLst>
          </p:cNvPr>
          <p:cNvSpPr/>
          <p:nvPr/>
        </p:nvSpPr>
        <p:spPr>
          <a:xfrm>
            <a:off x="7700707" y="5381855"/>
            <a:ext cx="462438" cy="1289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D0940-20EC-1B51-DF05-F4A43E467CB8}"/>
              </a:ext>
            </a:extLst>
          </p:cNvPr>
          <p:cNvSpPr txBox="1"/>
          <p:nvPr/>
        </p:nvSpPr>
        <p:spPr>
          <a:xfrm>
            <a:off x="6591855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1088D0-F57B-D830-0507-A5A1D106AD36}"/>
              </a:ext>
            </a:extLst>
          </p:cNvPr>
          <p:cNvSpPr txBox="1"/>
          <p:nvPr/>
        </p:nvSpPr>
        <p:spPr>
          <a:xfrm>
            <a:off x="7225532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6B3DCB-A2F1-B49A-6C99-A942972BFC5A}"/>
              </a:ext>
            </a:extLst>
          </p:cNvPr>
          <p:cNvSpPr txBox="1"/>
          <p:nvPr/>
        </p:nvSpPr>
        <p:spPr>
          <a:xfrm>
            <a:off x="7821093" y="548530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698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latin typeface="Arial"/>
                <a:cs typeface="Arial"/>
              </a:rPr>
              <a:t>4.6 Storyboard - UI </a:t>
            </a:r>
            <a:r>
              <a:rPr lang="ko-KR" altLang="en-US" b="1">
                <a:latin typeface="Arial"/>
                <a:cs typeface="Arial"/>
              </a:rPr>
              <a:t>기능 구조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770229-DCB0-EA49-C7F1-E5ED5EB3A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712065"/>
              </p:ext>
            </p:extLst>
          </p:nvPr>
        </p:nvGraphicFramePr>
        <p:xfrm>
          <a:off x="494470" y="922420"/>
          <a:ext cx="11203060" cy="7367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24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2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4632">
                  <a:extLst>
                    <a:ext uri="{9D8B030D-6E8A-4147-A177-3AD203B41FA5}">
                      <a16:colId xmlns:a16="http://schemas.microsoft.com/office/drawing/2014/main" val="1701221323"/>
                    </a:ext>
                  </a:extLst>
                </a:gridCol>
              </a:tblGrid>
              <a:tr h="32341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Page Title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Screen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600" b="1" dirty="0" err="1"/>
                        <a:t>S</a:t>
                      </a:r>
                      <a:r>
                        <a:rPr lang="en-US" altLang="ko-KR" sz="1600" b="1" dirty="0" err="1"/>
                        <a:t>creen</a:t>
                      </a:r>
                      <a:r>
                        <a:rPr lang="en-US" altLang="ko-KR" sz="1600" b="1" dirty="0"/>
                        <a:t> Path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600" b="1" dirty="0"/>
                        <a:t>Related ID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600" b="1" dirty="0"/>
                        <a:t>Check point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51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b="0" dirty="0"/>
                        <a:t>UI-M-1511</a:t>
                      </a:r>
                      <a:endParaRPr lang="ko-KR" altLang="en-US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홈 </a:t>
                      </a:r>
                      <a:r>
                        <a:rPr lang="en-US" altLang="ko-KR" sz="1400" dirty="0"/>
                        <a:t>&gt; </a:t>
                      </a:r>
                      <a:r>
                        <a:rPr lang="ko-KR" altLang="en-US" sz="1400" dirty="0"/>
                        <a:t>음원 상세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b="0" dirty="0"/>
                        <a:t>UI-M-1611, UI-M-1612, UI-M-1613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200" dirty="0"/>
                        <a:t>음원 정보 및 앨범 내 음원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46372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FDF08CE7-A3C6-E4A0-4FDD-B74820B78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383284"/>
              </p:ext>
            </p:extLst>
          </p:nvPr>
        </p:nvGraphicFramePr>
        <p:xfrm>
          <a:off x="8989358" y="1659217"/>
          <a:ext cx="2708172" cy="448300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519837">
                  <a:extLst>
                    <a:ext uri="{9D8B030D-6E8A-4147-A177-3AD203B41FA5}">
                      <a16:colId xmlns:a16="http://schemas.microsoft.com/office/drawing/2014/main" val="1847580529"/>
                    </a:ext>
                  </a:extLst>
                </a:gridCol>
                <a:gridCol w="2188335">
                  <a:extLst>
                    <a:ext uri="{9D8B030D-6E8A-4147-A177-3AD203B41FA5}">
                      <a16:colId xmlns:a16="http://schemas.microsoft.com/office/drawing/2014/main" val="1294488341"/>
                    </a:ext>
                  </a:extLst>
                </a:gridCol>
              </a:tblGrid>
              <a:tr h="39330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330003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내 음원 목록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8004924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목록 전체 재생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938865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상세 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336378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좋아요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950027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 신고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554960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재생 목록에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09080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7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음원 아티스트의 다른 앨범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20777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defRPr lang="ko-KR" altLang="en-US"/>
                      </a:pPr>
                      <a:r>
                        <a:rPr lang="ko-KR" altLang="en-US" sz="1200" dirty="0"/>
                        <a:t>앨범과 같은 장르의 음악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559014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923763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02C334A-665B-02C3-E538-DE104FBF6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8" r="30157" b="39139"/>
          <a:stretch/>
        </p:blipFill>
        <p:spPr>
          <a:xfrm>
            <a:off x="494470" y="1659218"/>
            <a:ext cx="8493729" cy="4483007"/>
          </a:xfrm>
          <a:prstGeom prst="rect">
            <a:avLst/>
          </a:prstGeom>
          <a:ln w="19050">
            <a:solidFill>
              <a:srgbClr val="F3A46E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D61C71-FCEA-3618-1D14-E4663CABC4B3}"/>
              </a:ext>
            </a:extLst>
          </p:cNvPr>
          <p:cNvSpPr/>
          <p:nvPr/>
        </p:nvSpPr>
        <p:spPr>
          <a:xfrm>
            <a:off x="2065560" y="2942104"/>
            <a:ext cx="6547515" cy="1301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743DAF-3C84-09E2-36CD-AE429762CDED}"/>
              </a:ext>
            </a:extLst>
          </p:cNvPr>
          <p:cNvSpPr txBox="1"/>
          <p:nvPr/>
        </p:nvSpPr>
        <p:spPr>
          <a:xfrm>
            <a:off x="5975614" y="269015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1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33791C7-82B9-E171-9A53-9954135A291D}"/>
              </a:ext>
            </a:extLst>
          </p:cNvPr>
          <p:cNvSpPr/>
          <p:nvPr/>
        </p:nvSpPr>
        <p:spPr>
          <a:xfrm>
            <a:off x="3727627" y="2682060"/>
            <a:ext cx="385683" cy="96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2C2740-904D-4EEC-3CDC-5E8C845D8A49}"/>
              </a:ext>
            </a:extLst>
          </p:cNvPr>
          <p:cNvSpPr txBox="1"/>
          <p:nvPr/>
        </p:nvSpPr>
        <p:spPr>
          <a:xfrm>
            <a:off x="4113310" y="2589890"/>
            <a:ext cx="241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2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222F19-B22A-9F69-98EC-4CBD83A8DEBF}"/>
              </a:ext>
            </a:extLst>
          </p:cNvPr>
          <p:cNvSpPr/>
          <p:nvPr/>
        </p:nvSpPr>
        <p:spPr>
          <a:xfrm>
            <a:off x="3711315" y="2267285"/>
            <a:ext cx="1098810" cy="230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ACE7BE-1A61-CECA-7465-603382602F6E}"/>
              </a:ext>
            </a:extLst>
          </p:cNvPr>
          <p:cNvSpPr txBox="1"/>
          <p:nvPr/>
        </p:nvSpPr>
        <p:spPr>
          <a:xfrm>
            <a:off x="4140334" y="2051841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FA5B0C-70C9-A80E-E82F-649086ECB9FE}"/>
              </a:ext>
            </a:extLst>
          </p:cNvPr>
          <p:cNvSpPr/>
          <p:nvPr/>
        </p:nvSpPr>
        <p:spPr>
          <a:xfrm>
            <a:off x="3739533" y="2513543"/>
            <a:ext cx="87750" cy="67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6D670C-9664-E7BA-4E1B-A1312DD2F934}"/>
              </a:ext>
            </a:extLst>
          </p:cNvPr>
          <p:cNvSpPr/>
          <p:nvPr/>
        </p:nvSpPr>
        <p:spPr>
          <a:xfrm>
            <a:off x="3844311" y="2513543"/>
            <a:ext cx="87750" cy="678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56CA62-3BFB-7279-0131-6910D44CA6BC}"/>
              </a:ext>
            </a:extLst>
          </p:cNvPr>
          <p:cNvSpPr txBox="1"/>
          <p:nvPr/>
        </p:nvSpPr>
        <p:spPr>
          <a:xfrm>
            <a:off x="3535784" y="24512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4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1714E6-A4ED-4E08-99D5-CDE2B7F6285E}"/>
              </a:ext>
            </a:extLst>
          </p:cNvPr>
          <p:cNvSpPr txBox="1"/>
          <p:nvPr/>
        </p:nvSpPr>
        <p:spPr>
          <a:xfrm>
            <a:off x="3879430" y="244830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F12915F-1807-8A56-1E4D-B0D4BF6BD89F}"/>
              </a:ext>
            </a:extLst>
          </p:cNvPr>
          <p:cNvSpPr/>
          <p:nvPr/>
        </p:nvSpPr>
        <p:spPr>
          <a:xfrm>
            <a:off x="8407927" y="2973854"/>
            <a:ext cx="141385" cy="940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6F06A-1780-C8A7-18A3-225CD384AB15}"/>
              </a:ext>
            </a:extLst>
          </p:cNvPr>
          <p:cNvSpPr txBox="1"/>
          <p:nvPr/>
        </p:nvSpPr>
        <p:spPr>
          <a:xfrm>
            <a:off x="8549312" y="2922668"/>
            <a:ext cx="241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6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929A3FD-6931-34B2-D39F-1D2865A59454}"/>
              </a:ext>
            </a:extLst>
          </p:cNvPr>
          <p:cNvSpPr/>
          <p:nvPr/>
        </p:nvSpPr>
        <p:spPr>
          <a:xfrm>
            <a:off x="1960760" y="4509746"/>
            <a:ext cx="2179573" cy="805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1FABEC-5F12-3128-4308-3740FED7D3BF}"/>
              </a:ext>
            </a:extLst>
          </p:cNvPr>
          <p:cNvSpPr txBox="1"/>
          <p:nvPr/>
        </p:nvSpPr>
        <p:spPr>
          <a:xfrm>
            <a:off x="1719409" y="475180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7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B10D7B5-7EB0-D86E-7B6E-D965356A68D3}"/>
              </a:ext>
            </a:extLst>
          </p:cNvPr>
          <p:cNvSpPr/>
          <p:nvPr/>
        </p:nvSpPr>
        <p:spPr>
          <a:xfrm>
            <a:off x="1992510" y="5532624"/>
            <a:ext cx="807839" cy="5831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8EA368-1E30-F59C-5AF1-06CEADB20D75}"/>
              </a:ext>
            </a:extLst>
          </p:cNvPr>
          <p:cNvSpPr txBox="1"/>
          <p:nvPr/>
        </p:nvSpPr>
        <p:spPr>
          <a:xfrm>
            <a:off x="1704714" y="57040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8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267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129A20A-DA5B-18D6-0BB3-139021E39268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A39D8C-51A6-4538-8209-3C7A7F292B38}"/>
              </a:ext>
            </a:extLst>
          </p:cNvPr>
          <p:cNvSpPr/>
          <p:nvPr/>
        </p:nvSpPr>
        <p:spPr>
          <a:xfrm flipV="1">
            <a:off x="197718" y="1060726"/>
            <a:ext cx="2860848" cy="45719"/>
          </a:xfrm>
          <a:prstGeom prst="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1179142" y="352840"/>
            <a:ext cx="188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rial Black" panose="020B0A04020102020204" pitchFamily="34" charset="0"/>
              </a:rPr>
              <a:t>CatCh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" y="103964"/>
            <a:ext cx="935809" cy="958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307E44-78EB-4EAF-9B71-8D7C64294319}"/>
              </a:ext>
            </a:extLst>
          </p:cNvPr>
          <p:cNvSpPr txBox="1"/>
          <p:nvPr/>
        </p:nvSpPr>
        <p:spPr>
          <a:xfrm>
            <a:off x="1708146" y="1518617"/>
            <a:ext cx="286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0.0 Project </a:t>
            </a:r>
            <a:r>
              <a:rPr lang="ko-KR" altLang="en-US" sz="2800" b="1" dirty="0"/>
              <a:t>개요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648869-AE28-44B0-A651-C90A0F195ECF}"/>
              </a:ext>
            </a:extLst>
          </p:cNvPr>
          <p:cNvCxnSpPr>
            <a:cxnSpLocks/>
          </p:cNvCxnSpPr>
          <p:nvPr/>
        </p:nvCxnSpPr>
        <p:spPr>
          <a:xfrm>
            <a:off x="1729897" y="2041837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49265C-8A68-4FF2-AB0C-136A9BF88837}"/>
              </a:ext>
            </a:extLst>
          </p:cNvPr>
          <p:cNvSpPr txBox="1"/>
          <p:nvPr/>
        </p:nvSpPr>
        <p:spPr>
          <a:xfrm>
            <a:off x="1708146" y="4542064"/>
            <a:ext cx="2234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2.0 </a:t>
            </a:r>
            <a:r>
              <a:rPr lang="en-US" altLang="ko-KR" sz="2800" b="1" dirty="0" err="1"/>
              <a:t>UseCase</a:t>
            </a:r>
            <a:endParaRPr lang="ko-KR" altLang="en-US" sz="2800" b="1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73B330F-31BA-4CB8-8DFB-41A5F0623437}"/>
              </a:ext>
            </a:extLst>
          </p:cNvPr>
          <p:cNvCxnSpPr>
            <a:cxnSpLocks/>
          </p:cNvCxnSpPr>
          <p:nvPr/>
        </p:nvCxnSpPr>
        <p:spPr>
          <a:xfrm>
            <a:off x="1729897" y="5065284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4C5953-9653-4427-ADD4-D8EB34147540}"/>
              </a:ext>
            </a:extLst>
          </p:cNvPr>
          <p:cNvSpPr txBox="1"/>
          <p:nvPr/>
        </p:nvSpPr>
        <p:spPr>
          <a:xfrm>
            <a:off x="1839218" y="5082687"/>
            <a:ext cx="258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- 2.1 </a:t>
            </a:r>
            <a:r>
              <a:rPr lang="ko-KR" altLang="en-US" dirty="0"/>
              <a:t>요구 사항 정리</a:t>
            </a:r>
            <a:endParaRPr lang="en-US" altLang="ko-KR" dirty="0"/>
          </a:p>
          <a:p>
            <a:r>
              <a:rPr lang="en-US" altLang="ko-KR" dirty="0"/>
              <a:t>- 2.2 </a:t>
            </a:r>
            <a:r>
              <a:rPr lang="en-US" altLang="ko-KR" dirty="0" err="1"/>
              <a:t>UseCase</a:t>
            </a:r>
            <a:r>
              <a:rPr lang="en-US" altLang="ko-KR" dirty="0"/>
              <a:t> Diagram</a:t>
            </a:r>
          </a:p>
          <a:p>
            <a:r>
              <a:rPr lang="en-US" altLang="ko-KR" dirty="0"/>
              <a:t>- 2.3 </a:t>
            </a:r>
            <a:r>
              <a:rPr lang="en-US" altLang="ko-KR" dirty="0" err="1"/>
              <a:t>UseCase</a:t>
            </a:r>
            <a:r>
              <a:rPr lang="en-US" altLang="ko-KR" dirty="0"/>
              <a:t> </a:t>
            </a:r>
            <a:r>
              <a:rPr lang="ko-KR" altLang="en-US" dirty="0"/>
              <a:t>명세서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D08E9-02F4-485E-A988-323466C76459}"/>
              </a:ext>
            </a:extLst>
          </p:cNvPr>
          <p:cNvSpPr txBox="1"/>
          <p:nvPr/>
        </p:nvSpPr>
        <p:spPr>
          <a:xfrm>
            <a:off x="6645175" y="520728"/>
            <a:ext cx="251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3.0 Prototype</a:t>
            </a:r>
            <a:endParaRPr lang="ko-KR" altLang="en-US" sz="2800" b="1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DAF1C77-FB71-4F5F-B190-1DF5E837693A}"/>
              </a:ext>
            </a:extLst>
          </p:cNvPr>
          <p:cNvCxnSpPr>
            <a:cxnSpLocks/>
          </p:cNvCxnSpPr>
          <p:nvPr/>
        </p:nvCxnSpPr>
        <p:spPr>
          <a:xfrm>
            <a:off x="6645175" y="1043948"/>
            <a:ext cx="2885638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CA98F5-F486-4C3D-9090-4C5DA2854666}"/>
              </a:ext>
            </a:extLst>
          </p:cNvPr>
          <p:cNvSpPr txBox="1"/>
          <p:nvPr/>
        </p:nvSpPr>
        <p:spPr>
          <a:xfrm>
            <a:off x="6645175" y="1899267"/>
            <a:ext cx="2726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4.0 Storyboard</a:t>
            </a:r>
            <a:endParaRPr lang="ko-KR" altLang="en-US" sz="2800" b="1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79963B9-82EE-478B-8242-DF58AF459CC1}"/>
              </a:ext>
            </a:extLst>
          </p:cNvPr>
          <p:cNvCxnSpPr>
            <a:cxnSpLocks/>
          </p:cNvCxnSpPr>
          <p:nvPr/>
        </p:nvCxnSpPr>
        <p:spPr>
          <a:xfrm>
            <a:off x="6666926" y="2422487"/>
            <a:ext cx="2806880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8C5C32-02F6-4F91-9FB4-B0C98BBF88D7}"/>
              </a:ext>
            </a:extLst>
          </p:cNvPr>
          <p:cNvSpPr txBox="1"/>
          <p:nvPr/>
        </p:nvSpPr>
        <p:spPr>
          <a:xfrm>
            <a:off x="6776247" y="2439890"/>
            <a:ext cx="24480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 4.1 Menu Structure</a:t>
            </a:r>
          </a:p>
          <a:p>
            <a:r>
              <a:rPr lang="en-US" altLang="ko-KR" dirty="0"/>
              <a:t>-  4.2 List of Screen</a:t>
            </a:r>
          </a:p>
          <a:p>
            <a:r>
              <a:rPr lang="en-US" altLang="ko-KR" dirty="0"/>
              <a:t>-  4.3 Process</a:t>
            </a:r>
          </a:p>
          <a:p>
            <a:r>
              <a:rPr lang="en-US" altLang="ko-KR" dirty="0"/>
              <a:t>-  4.4 Flow Chart</a:t>
            </a:r>
          </a:p>
          <a:p>
            <a:r>
              <a:rPr lang="en-US" altLang="ko-KR" dirty="0"/>
              <a:t>-  4.5 Permission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4.6 Policy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4.7 UI</a:t>
            </a:r>
            <a:r>
              <a:rPr lang="ko-KR" altLang="en-US" dirty="0"/>
              <a:t> 기능 구조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0609FB-303A-4F04-90AB-3BDA77556BD5}"/>
              </a:ext>
            </a:extLst>
          </p:cNvPr>
          <p:cNvSpPr txBox="1"/>
          <p:nvPr/>
        </p:nvSpPr>
        <p:spPr>
          <a:xfrm>
            <a:off x="1708146" y="3030341"/>
            <a:ext cx="2069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1.0 History</a:t>
            </a:r>
            <a:endParaRPr lang="ko-KR" altLang="en-US" sz="2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B2D1A6-AAB0-41E2-994A-16C5EC624780}"/>
              </a:ext>
            </a:extLst>
          </p:cNvPr>
          <p:cNvCxnSpPr>
            <a:cxnSpLocks/>
          </p:cNvCxnSpPr>
          <p:nvPr/>
        </p:nvCxnSpPr>
        <p:spPr>
          <a:xfrm>
            <a:off x="1729897" y="3553561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E68FF1-8C48-4D82-95FA-769C47506AE7}"/>
              </a:ext>
            </a:extLst>
          </p:cNvPr>
          <p:cNvSpPr txBox="1"/>
          <p:nvPr/>
        </p:nvSpPr>
        <p:spPr>
          <a:xfrm>
            <a:off x="6666926" y="4607723"/>
            <a:ext cx="2638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5.0 </a:t>
            </a:r>
            <a:r>
              <a:rPr lang="en-US" altLang="ko-KR" sz="2800" b="1" dirty="0" err="1"/>
              <a:t>StyleGuide</a:t>
            </a:r>
            <a:endParaRPr lang="ko-KR" altLang="en-US" sz="2800" b="1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427E724-E24E-4E90-AC72-D0C8C9630DAD}"/>
              </a:ext>
            </a:extLst>
          </p:cNvPr>
          <p:cNvCxnSpPr>
            <a:cxnSpLocks/>
          </p:cNvCxnSpPr>
          <p:nvPr/>
        </p:nvCxnSpPr>
        <p:spPr>
          <a:xfrm>
            <a:off x="6688677" y="5130943"/>
            <a:ext cx="2839097" cy="0"/>
          </a:xfrm>
          <a:prstGeom prst="line">
            <a:avLst/>
          </a:prstGeom>
          <a:ln w="19050">
            <a:solidFill>
              <a:srgbClr val="FFC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445C3D-77F8-46BD-BFBF-5C6F2DB26FA0}"/>
              </a:ext>
            </a:extLst>
          </p:cNvPr>
          <p:cNvSpPr txBox="1"/>
          <p:nvPr/>
        </p:nvSpPr>
        <p:spPr>
          <a:xfrm>
            <a:off x="6746053" y="5140782"/>
            <a:ext cx="2396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 5.1 </a:t>
            </a:r>
            <a:r>
              <a:rPr lang="ko-KR" altLang="en-US" dirty="0"/>
              <a:t>구동 환경</a:t>
            </a:r>
            <a:endParaRPr lang="en-US" altLang="ko-KR" dirty="0"/>
          </a:p>
          <a:p>
            <a:r>
              <a:rPr lang="en-US" altLang="ko-KR" dirty="0"/>
              <a:t>-  5.2 </a:t>
            </a:r>
            <a:r>
              <a:rPr lang="ko-KR" altLang="en-US" dirty="0"/>
              <a:t>디자인 요소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5.3 </a:t>
            </a:r>
            <a:r>
              <a:rPr lang="ko-KR" altLang="en-US" dirty="0"/>
              <a:t>레이아웃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5.4 </a:t>
            </a:r>
            <a:r>
              <a:rPr lang="ko-KR" altLang="en-US" dirty="0"/>
              <a:t>구성요소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144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5.0 </a:t>
            </a:r>
            <a:r>
              <a:rPr lang="ko-KR" altLang="en-US" b="1" dirty="0"/>
              <a:t>개요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618E757-B6A5-44F5-B106-D18E56D00BEF}"/>
              </a:ext>
            </a:extLst>
          </p:cNvPr>
          <p:cNvSpPr>
            <a:spLocks/>
          </p:cNvSpPr>
          <p:nvPr/>
        </p:nvSpPr>
        <p:spPr>
          <a:xfrm>
            <a:off x="1847215" y="2033956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8CBBB2-9171-431A-9BF6-5BD414B0E196}"/>
              </a:ext>
            </a:extLst>
          </p:cNvPr>
          <p:cNvSpPr>
            <a:spLocks/>
          </p:cNvSpPr>
          <p:nvPr/>
        </p:nvSpPr>
        <p:spPr>
          <a:xfrm>
            <a:off x="1847215" y="2941308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E3131-D0CA-4E9F-820A-39D0DFA5F72B}"/>
              </a:ext>
            </a:extLst>
          </p:cNvPr>
          <p:cNvSpPr txBox="1"/>
          <p:nvPr/>
        </p:nvSpPr>
        <p:spPr>
          <a:xfrm>
            <a:off x="2503169" y="211929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구동환경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3EB6F0-2016-405E-B73A-2D47CAE1D4D9}"/>
              </a:ext>
            </a:extLst>
          </p:cNvPr>
          <p:cNvSpPr txBox="1"/>
          <p:nvPr/>
        </p:nvSpPr>
        <p:spPr>
          <a:xfrm>
            <a:off x="2503169" y="3026154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디자인 요소</a:t>
            </a: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33CCC4C-6550-4F83-8FA7-41B9DBD625BF}"/>
              </a:ext>
            </a:extLst>
          </p:cNvPr>
          <p:cNvSpPr>
            <a:spLocks/>
          </p:cNvSpPr>
          <p:nvPr/>
        </p:nvSpPr>
        <p:spPr>
          <a:xfrm>
            <a:off x="1847215" y="3845704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21236C-5EBF-47D8-A19D-37C5B06EF982}"/>
              </a:ext>
            </a:extLst>
          </p:cNvPr>
          <p:cNvSpPr txBox="1"/>
          <p:nvPr/>
        </p:nvSpPr>
        <p:spPr>
          <a:xfrm>
            <a:off x="2503169" y="3930550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레이아웃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24CD5C0C-0B65-48D9-89C4-293C6E218659}"/>
              </a:ext>
            </a:extLst>
          </p:cNvPr>
          <p:cNvSpPr>
            <a:spLocks/>
          </p:cNvSpPr>
          <p:nvPr/>
        </p:nvSpPr>
        <p:spPr>
          <a:xfrm>
            <a:off x="1847215" y="4750100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4</a:t>
            </a:r>
            <a:endParaRPr lang="ko-KR" altLang="en-US" sz="28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5EBBB9-F054-47F4-A09D-276B5DDDC957}"/>
              </a:ext>
            </a:extLst>
          </p:cNvPr>
          <p:cNvSpPr txBox="1"/>
          <p:nvPr/>
        </p:nvSpPr>
        <p:spPr>
          <a:xfrm>
            <a:off x="2503169" y="4834946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구성요소 정의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612099-2F69-4ABD-B6B8-E97FADCE8145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81498" y="1510100"/>
            <a:ext cx="3240000" cy="324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780FCF-047E-4494-ACD4-43D5C199F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99232" y="4750100"/>
            <a:ext cx="2132341" cy="6924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5.1 </a:t>
            </a:r>
            <a:r>
              <a:rPr lang="ko-KR" altLang="en-US" b="1" dirty="0"/>
              <a:t>구동환경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618E757-B6A5-44F5-B106-D18E56D00BEF}"/>
              </a:ext>
            </a:extLst>
          </p:cNvPr>
          <p:cNvSpPr>
            <a:spLocks/>
          </p:cNvSpPr>
          <p:nvPr/>
        </p:nvSpPr>
        <p:spPr>
          <a:xfrm>
            <a:off x="1745084" y="2346817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208CBBB2-9171-431A-9BF6-5BD414B0E196}"/>
              </a:ext>
            </a:extLst>
          </p:cNvPr>
          <p:cNvSpPr>
            <a:spLocks/>
          </p:cNvSpPr>
          <p:nvPr/>
        </p:nvSpPr>
        <p:spPr>
          <a:xfrm>
            <a:off x="1745084" y="3254169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E3131-D0CA-4E9F-820A-39D0DFA5F72B}"/>
              </a:ext>
            </a:extLst>
          </p:cNvPr>
          <p:cNvSpPr txBox="1"/>
          <p:nvPr/>
        </p:nvSpPr>
        <p:spPr>
          <a:xfrm>
            <a:off x="2401038" y="2432151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OS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Windows OS</a:t>
            </a:r>
            <a:endParaRPr lang="ko-KR" altLang="en-US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53EB6F0-2016-405E-B73A-2D47CAE1D4D9}"/>
              </a:ext>
            </a:extLst>
          </p:cNvPr>
          <p:cNvSpPr txBox="1"/>
          <p:nvPr/>
        </p:nvSpPr>
        <p:spPr>
          <a:xfrm>
            <a:off x="2401038" y="3339015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/>
              <a:t>Browser : Chrome, Edge</a:t>
            </a:r>
            <a:endParaRPr lang="ko-KR" altLang="en-US" b="1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33CCC4C-6550-4F83-8FA7-41B9DBD625BF}"/>
              </a:ext>
            </a:extLst>
          </p:cNvPr>
          <p:cNvSpPr>
            <a:spLocks/>
          </p:cNvSpPr>
          <p:nvPr/>
        </p:nvSpPr>
        <p:spPr>
          <a:xfrm>
            <a:off x="1745084" y="4158565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E21236C-5EBF-47D8-A19D-37C5B06EF982}"/>
              </a:ext>
            </a:extLst>
          </p:cNvPr>
          <p:cNvSpPr txBox="1"/>
          <p:nvPr/>
        </p:nvSpPr>
        <p:spPr>
          <a:xfrm>
            <a:off x="2401038" y="4243411"/>
            <a:ext cx="56673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/>
              <a:t>해상도</a:t>
            </a:r>
            <a:r>
              <a:rPr lang="en-US" altLang="ko-KR" b="1" dirty="0"/>
              <a:t> : 1920px X 1080px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580797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1A9C7D-709A-48DA-B978-AD72683E54D2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5.2.1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– </a:t>
            </a:r>
            <a:r>
              <a:rPr lang="ko-KR" altLang="en-US" b="1" dirty="0"/>
              <a:t>로고</a:t>
            </a:r>
            <a:endParaRPr lang="en-US" altLang="ko-KR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F58181-3BB8-4C8F-9F4A-D4BA93356211}"/>
              </a:ext>
            </a:extLst>
          </p:cNvPr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3538" y="1532559"/>
            <a:ext cx="3240000" cy="32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98B28-FBA3-43F5-BF30-F829AC74B8FE}"/>
              </a:ext>
            </a:extLst>
          </p:cNvPr>
          <p:cNvSpPr txBox="1"/>
          <p:nvPr/>
        </p:nvSpPr>
        <p:spPr>
          <a:xfrm>
            <a:off x="1169061" y="2606609"/>
            <a:ext cx="5585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Catch</a:t>
            </a:r>
            <a:r>
              <a:rPr lang="ko-KR" altLang="en-US" dirty="0"/>
              <a:t>란 </a:t>
            </a:r>
            <a:r>
              <a:rPr lang="en-US" altLang="ko-KR" u="sng" dirty="0" err="1"/>
              <a:t>Cat</a:t>
            </a:r>
            <a:r>
              <a:rPr lang="en-US" altLang="ko-KR" dirty="0" err="1"/>
              <a:t>+</a:t>
            </a:r>
            <a:r>
              <a:rPr lang="en-US" altLang="ko-KR" u="sng" dirty="0" err="1"/>
              <a:t>Peach</a:t>
            </a:r>
            <a:r>
              <a:rPr lang="ko-KR" altLang="en-US" dirty="0"/>
              <a:t>의 합성어로 귀여운 고양이가 </a:t>
            </a:r>
            <a:br>
              <a:rPr lang="en-US" altLang="ko-KR" dirty="0"/>
            </a:br>
            <a:r>
              <a:rPr lang="ko-KR" altLang="en-US" dirty="0"/>
              <a:t>맛있는 복숭아를 잡고 있는 모습을 </a:t>
            </a:r>
            <a:br>
              <a:rPr lang="en-US" altLang="ko-KR" dirty="0"/>
            </a:br>
            <a:r>
              <a:rPr lang="ko-KR" altLang="en-US" dirty="0"/>
              <a:t>로고에 그려 넣었다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원하는 것을 앞발에 쥐어서 먹고 있는 고양이의 </a:t>
            </a:r>
            <a:br>
              <a:rPr lang="en-US" altLang="ko-KR" dirty="0"/>
            </a:br>
            <a:r>
              <a:rPr lang="ko-KR" altLang="en-US" dirty="0"/>
              <a:t>모습은 마치 원하는 음악만 골라서 들을 수 있는 </a:t>
            </a:r>
            <a:br>
              <a:rPr lang="en-US" altLang="ko-KR" dirty="0"/>
            </a:br>
            <a:r>
              <a:rPr lang="ko-KR" altLang="en-US" dirty="0"/>
              <a:t>모습을 연상하게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EBA744-0570-4E8C-825D-1EF438C8E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1272" y="4772559"/>
            <a:ext cx="2132341" cy="69248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C08B427A-88E3-4547-9331-7E1B3DD2A8D4}"/>
              </a:ext>
            </a:extLst>
          </p:cNvPr>
          <p:cNvSpPr>
            <a:spLocks/>
          </p:cNvSpPr>
          <p:nvPr/>
        </p:nvSpPr>
        <p:spPr>
          <a:xfrm>
            <a:off x="1116216" y="1343077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1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A0B31-1DEC-4D69-AB3F-091DF9846FF8}"/>
              </a:ext>
            </a:extLst>
          </p:cNvPr>
          <p:cNvSpPr txBox="1"/>
          <p:nvPr/>
        </p:nvSpPr>
        <p:spPr>
          <a:xfrm>
            <a:off x="1772170" y="1428411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로고</a:t>
            </a:r>
          </a:p>
        </p:txBody>
      </p:sp>
    </p:spTree>
    <p:extLst>
      <p:ext uri="{BB962C8B-B14F-4D97-AF65-F5344CB8AC3E}">
        <p14:creationId xmlns:p14="http://schemas.microsoft.com/office/powerpoint/2010/main" val="325277185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25E7E8-3539-4D2B-9E96-3FFC8327096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 err="1">
                <a:latin typeface="Arial Black"/>
              </a:rPr>
              <a:t>CatCh</a:t>
            </a:r>
            <a:endParaRPr lang="ko-KR" altLang="en-US" sz="1400" dirty="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5.2.2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– </a:t>
            </a:r>
            <a:r>
              <a:rPr lang="ko-KR" altLang="en-US" b="1" dirty="0"/>
              <a:t>폰트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98B28-FBA3-43F5-BF30-F829AC74B8FE}"/>
              </a:ext>
            </a:extLst>
          </p:cNvPr>
          <p:cNvSpPr txBox="1"/>
          <p:nvPr/>
        </p:nvSpPr>
        <p:spPr>
          <a:xfrm>
            <a:off x="1116216" y="3008842"/>
            <a:ext cx="535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프로토타입은 </a:t>
            </a:r>
            <a:r>
              <a:rPr lang="en-US" altLang="ko-KR" dirty="0"/>
              <a:t>Inter</a:t>
            </a:r>
            <a:r>
              <a:rPr lang="ko-KR" altLang="en-US" dirty="0"/>
              <a:t> 폰트를 사용했지만 실제 </a:t>
            </a:r>
            <a:br>
              <a:rPr lang="en-US" altLang="ko-KR" dirty="0"/>
            </a:br>
            <a:r>
              <a:rPr lang="ko-KR" altLang="en-US" dirty="0"/>
              <a:t>프론트 엔드 작업은 여러 언어가 호환이 가능한 </a:t>
            </a:r>
            <a:br>
              <a:rPr lang="en-US" altLang="ko-KR" dirty="0"/>
            </a:br>
            <a:r>
              <a:rPr lang="ko-KR" altLang="en-US" dirty="0"/>
              <a:t>나눔 고딕을 사용할 계획이다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4345A9-6DDE-4C49-B750-C98C63C3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047" y="1937857"/>
            <a:ext cx="4860096" cy="27815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30A420D-4922-4684-9BB7-4E6892D2C799}"/>
              </a:ext>
            </a:extLst>
          </p:cNvPr>
          <p:cNvSpPr>
            <a:spLocks/>
          </p:cNvSpPr>
          <p:nvPr/>
        </p:nvSpPr>
        <p:spPr>
          <a:xfrm>
            <a:off x="1116216" y="1351973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2</a:t>
            </a:r>
            <a:endParaRPr lang="ko-KR" alt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EBF46E-B748-4FA4-AC21-B48A35190790}"/>
              </a:ext>
            </a:extLst>
          </p:cNvPr>
          <p:cNvSpPr txBox="1"/>
          <p:nvPr/>
        </p:nvSpPr>
        <p:spPr>
          <a:xfrm>
            <a:off x="1772170" y="1436819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폰트</a:t>
            </a:r>
          </a:p>
        </p:txBody>
      </p:sp>
    </p:spTree>
    <p:extLst>
      <p:ext uri="{BB962C8B-B14F-4D97-AF65-F5344CB8AC3E}">
        <p14:creationId xmlns:p14="http://schemas.microsoft.com/office/powerpoint/2010/main" val="1999621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0A708F-84DA-49FC-B58B-1F1F517A95D9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5.2.3 </a:t>
            </a:r>
            <a:r>
              <a:rPr lang="ko-KR" altLang="en-US" b="1" dirty="0"/>
              <a:t>디자인 요소 </a:t>
            </a:r>
            <a:r>
              <a:rPr lang="en-US" altLang="ko-KR" b="1" dirty="0"/>
              <a:t>- </a:t>
            </a:r>
            <a:r>
              <a:rPr lang="ko-KR" altLang="en-US" b="1" dirty="0"/>
              <a:t>색상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17" name="그림 16"/>
          <p:cNvPicPr>
            <a:picLocks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36875" y="2328728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24815" y="2328728"/>
            <a:ext cx="1080000" cy="1080000"/>
          </a:xfrm>
          <a:prstGeom prst="rect">
            <a:avLst/>
          </a:prstGeom>
        </p:spPr>
      </p:pic>
      <p:pic>
        <p:nvPicPr>
          <p:cNvPr id="19" name="그림 18"/>
          <p:cNvPicPr>
            <a:picLocks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10152" y="2328728"/>
            <a:ext cx="1080000" cy="1080000"/>
          </a:xfrm>
          <a:prstGeom prst="rect">
            <a:avLst/>
          </a:prstGeom>
        </p:spPr>
      </p:pic>
      <p:pic>
        <p:nvPicPr>
          <p:cNvPr id="20" name="그림 19"/>
          <p:cNvPicPr>
            <a:picLocks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59545" y="2328728"/>
            <a:ext cx="1080000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0622" y="3428999"/>
            <a:ext cx="961486" cy="1564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839677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:255</a:t>
            </a:r>
          </a:p>
          <a:p>
            <a:pPr algn="ctr">
              <a:defRPr lang="ko-KR" altLang="en-US"/>
            </a:pPr>
            <a:r>
              <a:rPr lang="en-US" altLang="ko-KR" dirty="0"/>
              <a:t>G :201</a:t>
            </a:r>
          </a:p>
          <a:p>
            <a:pPr algn="ctr">
              <a:defRPr lang="ko-KR" altLang="en-US"/>
            </a:pPr>
            <a:r>
              <a:rPr lang="en-US" altLang="ko-KR" dirty="0"/>
              <a:t>B :182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33281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:255</a:t>
            </a:r>
          </a:p>
          <a:p>
            <a:pPr algn="ctr">
              <a:defRPr lang="ko-KR" altLang="en-US"/>
            </a:pPr>
            <a:r>
              <a:rPr lang="en-US" altLang="ko-KR" dirty="0"/>
              <a:t>G :201</a:t>
            </a:r>
          </a:p>
          <a:p>
            <a:pPr algn="ctr">
              <a:defRPr lang="ko-KR" altLang="en-US"/>
            </a:pPr>
            <a:r>
              <a:rPr lang="en-US" altLang="ko-KR" dirty="0"/>
              <a:t>B :182</a:t>
            </a:r>
          </a:p>
          <a:p>
            <a:pPr algn="ctr">
              <a:defRPr lang="ko-KR" altLang="en-US"/>
            </a:pPr>
            <a:r>
              <a:rPr lang="en-US" altLang="ko-KR" dirty="0"/>
              <a:t>A :65%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52826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:232</a:t>
            </a:r>
          </a:p>
          <a:p>
            <a:pPr algn="ctr">
              <a:defRPr lang="ko-KR" altLang="en-US"/>
            </a:pPr>
            <a:r>
              <a:rPr lang="en-US" altLang="ko-KR" dirty="0"/>
              <a:t>G :232</a:t>
            </a:r>
          </a:p>
          <a:p>
            <a:pPr algn="ctr">
              <a:defRPr lang="ko-KR" altLang="en-US"/>
            </a:pPr>
            <a:r>
              <a:rPr lang="en-US" altLang="ko-KR" dirty="0"/>
              <a:t>B :232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7489" y="3391780"/>
            <a:ext cx="1096274" cy="175432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defRPr lang="ko-KR" altLang="en-US"/>
            </a:pPr>
            <a:r>
              <a:rPr lang="en-US" altLang="ko-KR" dirty="0"/>
              <a:t>RGB</a:t>
            </a:r>
          </a:p>
          <a:p>
            <a:pPr algn="ctr">
              <a:defRPr lang="ko-KR" altLang="en-US"/>
            </a:pPr>
            <a:endParaRPr lang="en-US" altLang="ko-KR" dirty="0"/>
          </a:p>
          <a:p>
            <a:pPr algn="ctr">
              <a:defRPr lang="ko-KR" altLang="en-US"/>
            </a:pPr>
            <a:r>
              <a:rPr lang="en-US" altLang="ko-KR" dirty="0"/>
              <a:t>R :147</a:t>
            </a:r>
          </a:p>
          <a:p>
            <a:pPr algn="ctr">
              <a:defRPr lang="ko-KR" altLang="en-US"/>
            </a:pPr>
            <a:r>
              <a:rPr lang="en-US" altLang="ko-KR" dirty="0"/>
              <a:t>G :147</a:t>
            </a:r>
          </a:p>
          <a:p>
            <a:pPr algn="ctr">
              <a:defRPr lang="ko-KR" altLang="en-US"/>
            </a:pPr>
            <a:r>
              <a:rPr lang="en-US" altLang="ko-KR" dirty="0"/>
              <a:t>B :147</a:t>
            </a:r>
          </a:p>
          <a:p>
            <a:pPr algn="ctr">
              <a:defRPr lang="ko-KR" altLang="en-US"/>
            </a:pPr>
            <a:r>
              <a:rPr lang="en-US" altLang="ko-KR" dirty="0"/>
              <a:t>A :100%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16216" y="2764039"/>
            <a:ext cx="46792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 lang="ko-KR" altLang="en-US"/>
            </a:pPr>
            <a:r>
              <a:rPr lang="en-US" altLang="ko-KR" dirty="0"/>
              <a:t>2024</a:t>
            </a:r>
            <a:r>
              <a:rPr lang="ko-KR" altLang="en-US" dirty="0"/>
              <a:t>년 올해의 컬러로 선택된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Peach Fuzz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색의 팔레트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Peach Plethora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중</a:t>
            </a: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b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주요 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rgbClr val="202124"/>
                </a:solidFill>
                <a:latin typeface="Arial" panose="020B0604020202020204" pitchFamily="34" charset="0"/>
              </a:rPr>
              <a:t>색을 재해석하여 활용하였다</a:t>
            </a:r>
            <a:r>
              <a:rPr lang="en-US" altLang="ko-KR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Tx/>
              <a:buChar char="-"/>
              <a:defRPr lang="ko-KR" altLang="en-US"/>
            </a:pPr>
            <a:endParaRPr lang="en-US" altLang="ko-KR" dirty="0"/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 dirty="0"/>
              <a:t>배색으로는 밝은 회색과 어두운 회색을 사용해 사용자의 눈에 부담이 가지 않게 </a:t>
            </a:r>
            <a:br>
              <a:rPr lang="en-US" altLang="ko-KR" dirty="0"/>
            </a:br>
            <a:r>
              <a:rPr lang="ko-KR" altLang="en-US" dirty="0"/>
              <a:t>조절했다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D98434-9447-42B7-91CC-5FB34FC928DF}"/>
              </a:ext>
            </a:extLst>
          </p:cNvPr>
          <p:cNvSpPr>
            <a:spLocks/>
          </p:cNvSpPr>
          <p:nvPr/>
        </p:nvSpPr>
        <p:spPr>
          <a:xfrm>
            <a:off x="1116216" y="1353188"/>
            <a:ext cx="540000" cy="540000"/>
          </a:xfrm>
          <a:prstGeom prst="ellipse">
            <a:avLst/>
          </a:prstGeom>
          <a:solidFill>
            <a:srgbClr val="FF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lang="en-US" altLang="ko-KR" sz="2800" dirty="0"/>
              <a:t>3</a:t>
            </a:r>
            <a:endParaRPr lang="ko-KR" alt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FB0014-DE5A-454E-9016-41B8CC5D77D8}"/>
              </a:ext>
            </a:extLst>
          </p:cNvPr>
          <p:cNvSpPr txBox="1"/>
          <p:nvPr/>
        </p:nvSpPr>
        <p:spPr>
          <a:xfrm>
            <a:off x="1772170" y="1438034"/>
            <a:ext cx="566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색상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D9C096-1244-4522-B478-E1D397A8216F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5.3.1 </a:t>
            </a:r>
            <a:r>
              <a:rPr lang="ko-KR" altLang="en-US" b="1" dirty="0"/>
              <a:t>레이아웃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D9AA29-6F52-4D97-9C99-8E37E9E8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16" y="1798838"/>
            <a:ext cx="2897171" cy="4285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967497-22F8-477F-A9BD-2AE583F5E2A9}"/>
              </a:ext>
            </a:extLst>
          </p:cNvPr>
          <p:cNvSpPr txBox="1"/>
          <p:nvPr/>
        </p:nvSpPr>
        <p:spPr>
          <a:xfrm>
            <a:off x="740300" y="1211136"/>
            <a:ext cx="33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홈 화면 </a:t>
            </a:r>
            <a:r>
              <a:rPr lang="ko-KR" altLang="en-US" b="1" dirty="0">
                <a:solidFill>
                  <a:schemeClr val="tx1"/>
                </a:solidFill>
              </a:rPr>
              <a:t>레이아웃 </a:t>
            </a:r>
            <a:r>
              <a:rPr lang="en-US" altLang="ko-KR" b="1" dirty="0">
                <a:solidFill>
                  <a:schemeClr val="tx1"/>
                </a:solidFill>
              </a:rPr>
              <a:t>(1920x2700)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2A77BD-B0CB-4ED6-A87C-179BA95F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23" y="1798838"/>
            <a:ext cx="3061532" cy="428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C57A3F-9201-4020-8FD2-548060EA0E45}"/>
              </a:ext>
            </a:extLst>
          </p:cNvPr>
          <p:cNvSpPr txBox="1"/>
          <p:nvPr/>
        </p:nvSpPr>
        <p:spPr>
          <a:xfrm>
            <a:off x="4463838" y="1211136"/>
            <a:ext cx="3588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음원 </a:t>
            </a:r>
            <a:r>
              <a:rPr lang="ko-KR" altLang="en-US" b="1" dirty="0">
                <a:solidFill>
                  <a:schemeClr val="tx1"/>
                </a:solidFill>
              </a:rPr>
              <a:t>상세 레이아웃 </a:t>
            </a:r>
            <a:r>
              <a:rPr lang="en-US" altLang="ko-KR" b="1" dirty="0">
                <a:solidFill>
                  <a:schemeClr val="tx1"/>
                </a:solidFill>
              </a:rPr>
              <a:t>(1920x2700)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61A9AD-3B24-472E-BA4A-BD36621B8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415" y="1798838"/>
            <a:ext cx="3341195" cy="3478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431D2E-8D67-41D7-9B9A-E80E23CAF187}"/>
              </a:ext>
            </a:extLst>
          </p:cNvPr>
          <p:cNvSpPr txBox="1"/>
          <p:nvPr/>
        </p:nvSpPr>
        <p:spPr>
          <a:xfrm>
            <a:off x="8312281" y="1219845"/>
            <a:ext cx="341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업로드 </a:t>
            </a:r>
            <a:r>
              <a:rPr lang="ko-KR" altLang="en-US" b="1" dirty="0">
                <a:solidFill>
                  <a:schemeClr val="tx1"/>
                </a:solidFill>
              </a:rPr>
              <a:t>레이아웃 </a:t>
            </a:r>
            <a:r>
              <a:rPr lang="en-US" altLang="ko-KR" b="1" dirty="0">
                <a:solidFill>
                  <a:schemeClr val="tx1"/>
                </a:solidFill>
              </a:rPr>
              <a:t>(1920x1600)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C14F4B-CA56-4E2B-9C56-E0586CA52E13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5.3.2 </a:t>
            </a:r>
            <a:r>
              <a:rPr lang="ko-KR" altLang="en-US" b="1" dirty="0"/>
              <a:t>레이아웃 </a:t>
            </a:r>
            <a:r>
              <a:rPr lang="en-US" altLang="ko-KR" b="1" dirty="0"/>
              <a:t>(Header)</a:t>
            </a:r>
            <a:endParaRPr lang="en-US" altLang="ko-KR" b="1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67497-22F8-477F-A9BD-2AE583F5E2A9}"/>
              </a:ext>
            </a:extLst>
          </p:cNvPr>
          <p:cNvSpPr txBox="1"/>
          <p:nvPr/>
        </p:nvSpPr>
        <p:spPr>
          <a:xfrm>
            <a:off x="4377064" y="1248780"/>
            <a:ext cx="322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홈 화면 레이아웃 </a:t>
            </a:r>
            <a:r>
              <a:rPr lang="en-US" altLang="ko-KR" dirty="0">
                <a:solidFill>
                  <a:schemeClr val="tx1"/>
                </a:solidFill>
              </a:rPr>
              <a:t>(1920x2700)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81465C-492C-43CF-A864-83D8A668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74" y="1618112"/>
            <a:ext cx="11114690" cy="44638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641C78-C305-4D9B-B079-27508C2D762B}"/>
              </a:ext>
            </a:extLst>
          </p:cNvPr>
          <p:cNvSpPr/>
          <p:nvPr/>
        </p:nvSpPr>
        <p:spPr>
          <a:xfrm>
            <a:off x="10340975" y="1720850"/>
            <a:ext cx="644524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98E913-A4DB-417E-83D0-9E6F4E08F283}"/>
              </a:ext>
            </a:extLst>
          </p:cNvPr>
          <p:cNvCxnSpPr>
            <a:cxnSpLocks/>
          </p:cNvCxnSpPr>
          <p:nvPr/>
        </p:nvCxnSpPr>
        <p:spPr>
          <a:xfrm>
            <a:off x="10673465" y="1983001"/>
            <a:ext cx="0" cy="638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7FA6DA6-D771-4B70-9348-7E6BFEAFB9C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1331575" y="1978025"/>
            <a:ext cx="0" cy="11502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D81D5B6-E08F-4DE9-A3F1-F4328B75D598}"/>
              </a:ext>
            </a:extLst>
          </p:cNvPr>
          <p:cNvSpPr/>
          <p:nvPr/>
        </p:nvSpPr>
        <p:spPr>
          <a:xfrm>
            <a:off x="11013419" y="1720850"/>
            <a:ext cx="644524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692EA4-C574-4912-B0E8-DF5DF24FCEAA}"/>
              </a:ext>
            </a:extLst>
          </p:cNvPr>
          <p:cNvSpPr/>
          <p:nvPr/>
        </p:nvSpPr>
        <p:spPr>
          <a:xfrm>
            <a:off x="1150623" y="1638849"/>
            <a:ext cx="8519793" cy="42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FA5F52-AB7E-415F-919F-47CD9512155F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410520" y="2064501"/>
            <a:ext cx="0" cy="6247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2D9723D-C4A6-49C5-8F8B-B3A4EB8E190D}"/>
              </a:ext>
            </a:extLst>
          </p:cNvPr>
          <p:cNvSpPr txBox="1"/>
          <p:nvPr/>
        </p:nvSpPr>
        <p:spPr>
          <a:xfrm>
            <a:off x="4948627" y="2734808"/>
            <a:ext cx="1000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사운드 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EFA4C4-47A2-4F05-8483-1B21E70F0313}"/>
              </a:ext>
            </a:extLst>
          </p:cNvPr>
          <p:cNvSpPr txBox="1"/>
          <p:nvPr/>
        </p:nvSpPr>
        <p:spPr>
          <a:xfrm>
            <a:off x="10060244" y="2689205"/>
            <a:ext cx="118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업로드 버튼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4AB438-5B2F-4384-9CCF-81AEB77B452B}"/>
              </a:ext>
            </a:extLst>
          </p:cNvPr>
          <p:cNvSpPr txBox="1"/>
          <p:nvPr/>
        </p:nvSpPr>
        <p:spPr>
          <a:xfrm>
            <a:off x="10739827" y="3128277"/>
            <a:ext cx="118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로그인 버튼</a:t>
            </a:r>
          </a:p>
        </p:txBody>
      </p:sp>
      <p:graphicFrame>
        <p:nvGraphicFramePr>
          <p:cNvPr id="35" name="표 35">
            <a:extLst>
              <a:ext uri="{FF2B5EF4-FFF2-40B4-BE49-F238E27FC236}">
                <a16:creationId xmlns:a16="http://schemas.microsoft.com/office/drawing/2014/main" id="{4196682F-1D67-4491-9575-3BEC3F223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10349"/>
              </p:ext>
            </p:extLst>
          </p:nvPr>
        </p:nvGraphicFramePr>
        <p:xfrm>
          <a:off x="1150623" y="3697123"/>
          <a:ext cx="8128000" cy="164537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32304">
                  <a:extLst>
                    <a:ext uri="{9D8B030D-6E8A-4147-A177-3AD203B41FA5}">
                      <a16:colId xmlns:a16="http://schemas.microsoft.com/office/drawing/2014/main" val="1371952565"/>
                    </a:ext>
                  </a:extLst>
                </a:gridCol>
                <a:gridCol w="6195696">
                  <a:extLst>
                    <a:ext uri="{9D8B030D-6E8A-4147-A177-3AD203B41FA5}">
                      <a16:colId xmlns:a16="http://schemas.microsoft.com/office/drawing/2014/main" val="3595244380"/>
                    </a:ext>
                  </a:extLst>
                </a:gridCol>
              </a:tblGrid>
              <a:tr h="4071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/>
                        <a:t>이름</a:t>
                      </a:r>
                      <a:endParaRPr lang="ko-KR" altLang="en-US" sz="1800" b="1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기능</a:t>
                      </a:r>
                      <a:endParaRPr lang="ko-KR" altLang="en-US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580266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사운드 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음원을 정지시키거나 이전 곡 다음 곡으로 바꿀 수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465598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업로드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업로드 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335099"/>
                  </a:ext>
                </a:extLst>
              </a:tr>
              <a:tr h="412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버튼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 팝업을 띄워준다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980571"/>
                  </a:ext>
                </a:extLst>
              </a:tr>
            </a:tbl>
          </a:graphicData>
        </a:graphic>
      </p:graphicFrame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E705E71-115C-4933-A3A7-0AF264087392}"/>
              </a:ext>
            </a:extLst>
          </p:cNvPr>
          <p:cNvCxnSpPr>
            <a:cxnSpLocks/>
          </p:cNvCxnSpPr>
          <p:nvPr/>
        </p:nvCxnSpPr>
        <p:spPr>
          <a:xfrm flipH="1">
            <a:off x="10853665" y="3429000"/>
            <a:ext cx="477910" cy="11658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10C16942-50A5-4A42-AF93-17C5786DD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008" y="4671557"/>
            <a:ext cx="2139315" cy="1714032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2FB268-B5BC-4E69-B061-F8B58D787B04}"/>
              </a:ext>
            </a:extLst>
          </p:cNvPr>
          <p:cNvSpPr/>
          <p:nvPr/>
        </p:nvSpPr>
        <p:spPr>
          <a:xfrm>
            <a:off x="9784009" y="4671557"/>
            <a:ext cx="2139314" cy="17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438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7A3E52-E3CA-49C2-97E6-1550B22F12E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5.3.3 </a:t>
            </a:r>
            <a:r>
              <a:rPr lang="ko-KR" altLang="en-US" b="1" dirty="0"/>
              <a:t>레이아웃 </a:t>
            </a:r>
            <a:r>
              <a:rPr lang="en-US" altLang="ko-KR" b="1" dirty="0"/>
              <a:t>(Contents Area)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DB0CE-6D96-4B4F-8DA8-1D36F7E2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06" y="1158943"/>
            <a:ext cx="6581775" cy="14668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A602A9-60EF-4EBD-857E-156521052924}"/>
              </a:ext>
            </a:extLst>
          </p:cNvPr>
          <p:cNvSpPr/>
          <p:nvPr/>
        </p:nvSpPr>
        <p:spPr>
          <a:xfrm>
            <a:off x="5016098" y="1158943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F698F71-7915-4498-B6B1-AB4EEFA7EC43}"/>
              </a:ext>
            </a:extLst>
          </p:cNvPr>
          <p:cNvCxnSpPr>
            <a:cxnSpLocks/>
          </p:cNvCxnSpPr>
          <p:nvPr/>
        </p:nvCxnSpPr>
        <p:spPr>
          <a:xfrm flipH="1">
            <a:off x="3231243" y="1880937"/>
            <a:ext cx="1784856" cy="140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883ECF75-0713-4210-8CEF-57B526D9B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98" y="2851187"/>
            <a:ext cx="6581776" cy="14095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A29561-A540-4578-B1B6-42EDE1FB4FC2}"/>
              </a:ext>
            </a:extLst>
          </p:cNvPr>
          <p:cNvSpPr/>
          <p:nvPr/>
        </p:nvSpPr>
        <p:spPr>
          <a:xfrm>
            <a:off x="5023006" y="2816697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C840D44-0B5F-42E1-A5DA-B6E3E6A965E0}"/>
              </a:ext>
            </a:extLst>
          </p:cNvPr>
          <p:cNvCxnSpPr>
            <a:cxnSpLocks/>
          </p:cNvCxnSpPr>
          <p:nvPr/>
        </p:nvCxnSpPr>
        <p:spPr>
          <a:xfrm flipH="1">
            <a:off x="3231243" y="3538692"/>
            <a:ext cx="1784856" cy="14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D81D3675-48B3-4063-9A79-810C300C5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098" y="4561663"/>
            <a:ext cx="6574868" cy="135677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3A735F-2D96-449C-BFDA-78B79603D23A}"/>
              </a:ext>
            </a:extLst>
          </p:cNvPr>
          <p:cNvSpPr/>
          <p:nvPr/>
        </p:nvSpPr>
        <p:spPr>
          <a:xfrm>
            <a:off x="5016098" y="4518057"/>
            <a:ext cx="6581776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ECAF26A-B21F-495D-A601-C64FA7FF8C34}"/>
              </a:ext>
            </a:extLst>
          </p:cNvPr>
          <p:cNvCxnSpPr>
            <a:cxnSpLocks/>
          </p:cNvCxnSpPr>
          <p:nvPr/>
        </p:nvCxnSpPr>
        <p:spPr>
          <a:xfrm flipH="1" flipV="1">
            <a:off x="3231243" y="3841427"/>
            <a:ext cx="1784856" cy="13986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1C631E1-F23C-4973-9F2E-7207C6918142}"/>
              </a:ext>
            </a:extLst>
          </p:cNvPr>
          <p:cNvSpPr txBox="1"/>
          <p:nvPr/>
        </p:nvSpPr>
        <p:spPr>
          <a:xfrm>
            <a:off x="264660" y="2969832"/>
            <a:ext cx="3323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유형의 음원 컨텐츠 </a:t>
            </a:r>
            <a:br>
              <a:rPr lang="en-US" altLang="ko-KR" dirty="0"/>
            </a:br>
            <a:r>
              <a:rPr lang="ko-KR" altLang="en-US" dirty="0"/>
              <a:t>목록으로</a:t>
            </a:r>
            <a:r>
              <a:rPr lang="en-US" altLang="ko-KR" dirty="0"/>
              <a:t> </a:t>
            </a:r>
            <a:r>
              <a:rPr lang="ko-KR" altLang="en-US" dirty="0"/>
              <a:t>사용자에게 </a:t>
            </a:r>
            <a:br>
              <a:rPr lang="en-US" altLang="ko-KR" dirty="0"/>
            </a:br>
            <a:r>
              <a:rPr lang="ko-KR" altLang="en-US" dirty="0"/>
              <a:t>최적화된 음악을 추천</a:t>
            </a:r>
            <a:br>
              <a:rPr lang="en-US" altLang="ko-KR" dirty="0"/>
            </a:br>
            <a:r>
              <a:rPr lang="ko-KR" altLang="en-US" dirty="0"/>
              <a:t>해주는 형태로 설계</a:t>
            </a:r>
            <a:r>
              <a:rPr lang="en-US" altLang="ko-KR" dirty="0"/>
              <a:t> </a:t>
            </a:r>
            <a:r>
              <a:rPr lang="ko-KR" altLang="en-US" dirty="0"/>
              <a:t>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626085-6EE5-45F8-A609-943E8E94D8A6}"/>
              </a:ext>
            </a:extLst>
          </p:cNvPr>
          <p:cNvSpPr/>
          <p:nvPr/>
        </p:nvSpPr>
        <p:spPr>
          <a:xfrm>
            <a:off x="189464" y="2854684"/>
            <a:ext cx="3038267" cy="1443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5823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4F3683-E303-4FEB-972D-0C479C9B85CF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5.3.4 </a:t>
            </a:r>
            <a:r>
              <a:rPr lang="ko-KR" altLang="en-US" b="1" dirty="0"/>
              <a:t>레이아웃 </a:t>
            </a:r>
            <a:r>
              <a:rPr lang="en-US" altLang="ko-KR" b="1" dirty="0"/>
              <a:t>(Side bar)</a:t>
            </a:r>
            <a:endParaRPr lang="en-US" altLang="ko-KR" b="1" dirty="0">
              <a:latin typeface="Arial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20C3E9-04E9-4808-B907-0593F942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624" y="1136641"/>
            <a:ext cx="1489132" cy="515382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41BB85-8449-43E4-ADC2-13B7AC3D85B3}"/>
              </a:ext>
            </a:extLst>
          </p:cNvPr>
          <p:cNvSpPr/>
          <p:nvPr/>
        </p:nvSpPr>
        <p:spPr>
          <a:xfrm>
            <a:off x="1442799" y="1459683"/>
            <a:ext cx="1178782" cy="1761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F7EAA1-CBA2-4F88-9ECD-CF60E82209E2}"/>
              </a:ext>
            </a:extLst>
          </p:cNvPr>
          <p:cNvSpPr/>
          <p:nvPr/>
        </p:nvSpPr>
        <p:spPr>
          <a:xfrm>
            <a:off x="1442799" y="1753636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22EA1E-49DF-4B49-865B-28680911B31F}"/>
              </a:ext>
            </a:extLst>
          </p:cNvPr>
          <p:cNvSpPr/>
          <p:nvPr/>
        </p:nvSpPr>
        <p:spPr>
          <a:xfrm>
            <a:off x="1442799" y="1911074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62E5A6-D859-4855-B83D-9590E8A7E9B9}"/>
              </a:ext>
            </a:extLst>
          </p:cNvPr>
          <p:cNvSpPr/>
          <p:nvPr/>
        </p:nvSpPr>
        <p:spPr>
          <a:xfrm>
            <a:off x="1442799" y="2068512"/>
            <a:ext cx="1178782" cy="11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594E3E-FCA6-45A3-A143-DA29B2D33F62}"/>
              </a:ext>
            </a:extLst>
          </p:cNvPr>
          <p:cNvSpPr/>
          <p:nvPr/>
        </p:nvSpPr>
        <p:spPr>
          <a:xfrm>
            <a:off x="1414507" y="1174583"/>
            <a:ext cx="1235365" cy="220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990EF1-4EE5-45E9-96DC-7784F48399A2}"/>
              </a:ext>
            </a:extLst>
          </p:cNvPr>
          <p:cNvSpPr/>
          <p:nvPr/>
        </p:nvSpPr>
        <p:spPr>
          <a:xfrm flipV="1">
            <a:off x="2559413" y="6102051"/>
            <a:ext cx="180918" cy="1761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3EC35B-C905-4571-B388-CDA7B78070F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649872" y="1284875"/>
            <a:ext cx="17621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69E47B-8794-4926-B4AA-5509C9DDDB83}"/>
              </a:ext>
            </a:extLst>
          </p:cNvPr>
          <p:cNvSpPr txBox="1"/>
          <p:nvPr/>
        </p:nvSpPr>
        <p:spPr>
          <a:xfrm>
            <a:off x="4361180" y="1151388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로고 바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E7B61B-F9F8-4654-8725-B3318C8EB4F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621581" y="1551575"/>
            <a:ext cx="2047574" cy="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816F8D-9307-4CBB-BF7C-CC62C68778D4}"/>
              </a:ext>
            </a:extLst>
          </p:cNvPr>
          <p:cNvCxnSpPr>
            <a:cxnSpLocks/>
          </p:cNvCxnSpPr>
          <p:nvPr/>
        </p:nvCxnSpPr>
        <p:spPr>
          <a:xfrm>
            <a:off x="2621581" y="1818275"/>
            <a:ext cx="13051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806E4F6-9E65-4A48-AD29-7FF9EE1028CC}"/>
              </a:ext>
            </a:extLst>
          </p:cNvPr>
          <p:cNvCxnSpPr>
            <a:cxnSpLocks/>
          </p:cNvCxnSpPr>
          <p:nvPr/>
        </p:nvCxnSpPr>
        <p:spPr>
          <a:xfrm>
            <a:off x="2621581" y="1964912"/>
            <a:ext cx="19361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7A259D-C960-4466-A402-6168E7BA4690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621581" y="2135113"/>
            <a:ext cx="2473167" cy="9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063017-ADFD-42AC-9F63-709B9D4C9EB1}"/>
              </a:ext>
            </a:extLst>
          </p:cNvPr>
          <p:cNvSpPr txBox="1"/>
          <p:nvPr/>
        </p:nvSpPr>
        <p:spPr>
          <a:xfrm>
            <a:off x="4669155" y="1421036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검색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30480-84CF-4299-BB17-D10C4DC30C3F}"/>
              </a:ext>
            </a:extLst>
          </p:cNvPr>
          <p:cNvSpPr txBox="1"/>
          <p:nvPr/>
        </p:nvSpPr>
        <p:spPr>
          <a:xfrm>
            <a:off x="3884771" y="1676201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D285E7-32C9-44EE-ACB4-DD469BA24BC0}"/>
              </a:ext>
            </a:extLst>
          </p:cNvPr>
          <p:cNvSpPr txBox="1"/>
          <p:nvPr/>
        </p:nvSpPr>
        <p:spPr>
          <a:xfrm>
            <a:off x="4537385" y="1833491"/>
            <a:ext cx="6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설정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8B0FA7-EC0B-4EFE-90D7-F68353FB2105}"/>
              </a:ext>
            </a:extLst>
          </p:cNvPr>
          <p:cNvSpPr txBox="1"/>
          <p:nvPr/>
        </p:nvSpPr>
        <p:spPr>
          <a:xfrm>
            <a:off x="5094748" y="2006200"/>
            <a:ext cx="94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재생 목록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686CE4-FFCB-4879-B45A-D0467D29F72C}"/>
              </a:ext>
            </a:extLst>
          </p:cNvPr>
          <p:cNvSpPr txBox="1"/>
          <p:nvPr/>
        </p:nvSpPr>
        <p:spPr>
          <a:xfrm>
            <a:off x="3444240" y="6051636"/>
            <a:ext cx="861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도움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A65DEC-5A1D-43B8-8C41-A743D0A952D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2754129" y="6190135"/>
            <a:ext cx="69011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F92112BF-0787-4528-90AE-F57841730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22497"/>
              </p:ext>
            </p:extLst>
          </p:nvPr>
        </p:nvGraphicFramePr>
        <p:xfrm>
          <a:off x="3274131" y="2641414"/>
          <a:ext cx="8128000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04549">
                  <a:extLst>
                    <a:ext uri="{9D8B030D-6E8A-4147-A177-3AD203B41FA5}">
                      <a16:colId xmlns:a16="http://schemas.microsoft.com/office/drawing/2014/main" val="2604226336"/>
                    </a:ext>
                  </a:extLst>
                </a:gridCol>
                <a:gridCol w="6723451">
                  <a:extLst>
                    <a:ext uri="{9D8B030D-6E8A-4147-A177-3AD203B41FA5}">
                      <a16:colId xmlns:a16="http://schemas.microsoft.com/office/drawing/2014/main" val="3859785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89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로고 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로고 바를 눌러 홈 화면으로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검색을 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82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홈 화면으로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679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설정 페이지로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68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재생 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버튼을 눌러 재생 목록 페이지로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06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버튼을 눌러 고객센터로 이동할 수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24320"/>
                  </a:ext>
                </a:extLst>
              </a:tr>
            </a:tbl>
          </a:graphicData>
        </a:graphic>
      </p:graphicFrame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D5CD69C-6B19-498F-9A8E-E91CD80BF8B1}"/>
              </a:ext>
            </a:extLst>
          </p:cNvPr>
          <p:cNvCxnSpPr>
            <a:cxnSpLocks/>
          </p:cNvCxnSpPr>
          <p:nvPr/>
        </p:nvCxnSpPr>
        <p:spPr>
          <a:xfrm>
            <a:off x="5377710" y="1555555"/>
            <a:ext cx="2047574" cy="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C03AAF32-5EF9-436F-AEF2-6D5FF745C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763" y="866070"/>
            <a:ext cx="1326713" cy="150595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332BD051-AD94-4F1A-B8BD-53F7396A3BFE}"/>
              </a:ext>
            </a:extLst>
          </p:cNvPr>
          <p:cNvSpPr/>
          <p:nvPr/>
        </p:nvSpPr>
        <p:spPr>
          <a:xfrm>
            <a:off x="7434069" y="762034"/>
            <a:ext cx="1565151" cy="17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2266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4C8ADB-8FFF-4F6D-BC41-942E04CCCB5B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5.4 </a:t>
            </a:r>
            <a:r>
              <a:rPr lang="ko-KR" altLang="en-US" b="1" dirty="0"/>
              <a:t>구성요소 정의</a:t>
            </a:r>
            <a:endParaRPr lang="en-US" altLang="ko-KR" b="1" dirty="0">
              <a:latin typeface="Arial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780048"/>
              </p:ext>
            </p:extLst>
          </p:nvPr>
        </p:nvGraphicFramePr>
        <p:xfrm>
          <a:off x="571174" y="977526"/>
          <a:ext cx="11056190" cy="528949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5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35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 err="1"/>
                        <a:t>버</a:t>
                      </a:r>
                      <a:r>
                        <a:rPr lang="ko-KR" altLang="en-US" dirty="0"/>
                        <a:t>  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/>
                        <a:t>설   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홈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업로드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로그인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재생목록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홈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설정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검색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업로드 파일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음원 등록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음원 등록 임시 저장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746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 음원 등록 취소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7963" y="1941656"/>
            <a:ext cx="988365" cy="3324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0211" y="1514706"/>
            <a:ext cx="1631163" cy="3262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r="3370" b="9111"/>
          <a:stretch/>
        </p:blipFill>
        <p:spPr>
          <a:xfrm>
            <a:off x="1023821" y="2394334"/>
            <a:ext cx="936648" cy="2909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3C61D9-1D5D-42E1-8DFD-6A571F140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964" y="5014180"/>
            <a:ext cx="602365" cy="277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9D778D-4559-43A9-9949-FB31475B6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747" y="4594213"/>
            <a:ext cx="676800" cy="255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DB49DD-27A1-4B6A-8A62-626126E9D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626" y="5467370"/>
            <a:ext cx="676800" cy="2647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0841DF-AFA7-4263-A802-00944BD008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4626" y="5898113"/>
            <a:ext cx="676800" cy="26983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6FDCBBA-6360-4734-B603-77B300BC7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400" y="3327896"/>
            <a:ext cx="1465039" cy="19638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2E6A139-55BA-4717-A1B5-90B02AA956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400" y="4189992"/>
            <a:ext cx="1465200" cy="22404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F93111E-F46B-476B-815D-1350DAD882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400" y="3754161"/>
            <a:ext cx="1465200" cy="2059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9F08AC5-3E96-4EFA-93A1-D6D3AA813B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400" y="2888351"/>
            <a:ext cx="1465200" cy="20819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AE4FBD-4A34-4F9F-8B4E-C875E0E13A9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0.0 Project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CA59E-1E30-40E7-BAAE-CD481EE92B2B}"/>
              </a:ext>
            </a:extLst>
          </p:cNvPr>
          <p:cNvSpPr txBox="1"/>
          <p:nvPr/>
        </p:nvSpPr>
        <p:spPr>
          <a:xfrm>
            <a:off x="1796514" y="881194"/>
            <a:ext cx="155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 동기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CA367E-AF3C-44A7-ADA5-D0C2A0621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0" y="4460094"/>
            <a:ext cx="3792101" cy="188604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9B6CBA-7D95-4236-A61E-217E77F2A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1" y="1974961"/>
            <a:ext cx="3811589" cy="1902991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141033-9C9B-463B-B186-EC33045FDF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09" y="1978810"/>
            <a:ext cx="3792101" cy="189405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E37F79-DE12-4E05-A366-548952267CBF}"/>
              </a:ext>
            </a:extLst>
          </p:cNvPr>
          <p:cNvSpPr txBox="1"/>
          <p:nvPr/>
        </p:nvSpPr>
        <p:spPr>
          <a:xfrm>
            <a:off x="4567309" y="3939098"/>
            <a:ext cx="1857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유튜브 뮤직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742320-4765-4F60-9A87-C9B1B34AB4CF}"/>
              </a:ext>
            </a:extLst>
          </p:cNvPr>
          <p:cNvSpPr txBox="1"/>
          <p:nvPr/>
        </p:nvSpPr>
        <p:spPr>
          <a:xfrm>
            <a:off x="458091" y="3943357"/>
            <a:ext cx="12331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애플 뮤직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5FB2B-0A39-4360-8F39-DD3EA7F2683E}"/>
              </a:ext>
            </a:extLst>
          </p:cNvPr>
          <p:cNvSpPr txBox="1"/>
          <p:nvPr/>
        </p:nvSpPr>
        <p:spPr>
          <a:xfrm>
            <a:off x="3632610" y="5345274"/>
            <a:ext cx="14093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433577-F30F-4DA5-BA34-B6677247496E}"/>
              </a:ext>
            </a:extLst>
          </p:cNvPr>
          <p:cNvSpPr/>
          <p:nvPr/>
        </p:nvSpPr>
        <p:spPr>
          <a:xfrm>
            <a:off x="4567310" y="4460094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2A63B9-19D4-4C12-AA42-35368389F10B}"/>
              </a:ext>
            </a:extLst>
          </p:cNvPr>
          <p:cNvSpPr txBox="1"/>
          <p:nvPr/>
        </p:nvSpPr>
        <p:spPr>
          <a:xfrm>
            <a:off x="9095266" y="1874364"/>
            <a:ext cx="225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국내 음원 스트리밍 서비스와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 서비스의 차이</a:t>
            </a:r>
            <a:endParaRPr lang="en-US" altLang="ko-KR" sz="12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5AB90A3-A680-47C2-8004-8A34169A6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1" y="4460094"/>
            <a:ext cx="3792101" cy="18980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E32FC9-BC5A-4CF7-ACBC-36FF88EA2A1D}"/>
              </a:ext>
            </a:extLst>
          </p:cNvPr>
          <p:cNvSpPr/>
          <p:nvPr/>
        </p:nvSpPr>
        <p:spPr>
          <a:xfrm>
            <a:off x="458091" y="4464823"/>
            <a:ext cx="3804356" cy="189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CAF909-A09F-4ACF-A057-43D82B7E3208}"/>
              </a:ext>
            </a:extLst>
          </p:cNvPr>
          <p:cNvSpPr txBox="1"/>
          <p:nvPr/>
        </p:nvSpPr>
        <p:spPr>
          <a:xfrm>
            <a:off x="4567309" y="6395830"/>
            <a:ext cx="1786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멜론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924F1E-1F8B-4DA4-B658-6AA83A6A1F66}"/>
              </a:ext>
            </a:extLst>
          </p:cNvPr>
          <p:cNvSpPr txBox="1"/>
          <p:nvPr/>
        </p:nvSpPr>
        <p:spPr>
          <a:xfrm>
            <a:off x="458091" y="6395830"/>
            <a:ext cx="141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지니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70AFB5-049E-41F7-8F48-67461B691CD0}"/>
              </a:ext>
            </a:extLst>
          </p:cNvPr>
          <p:cNvSpPr txBox="1"/>
          <p:nvPr/>
        </p:nvSpPr>
        <p:spPr>
          <a:xfrm>
            <a:off x="8922925" y="2546236"/>
            <a:ext cx="2754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</a:rPr>
              <a:t>해외 사이트</a:t>
            </a:r>
            <a:endParaRPr lang="en-US" altLang="ko-KR" sz="11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크고 두꺼운 폰트와 해체된 섹션을 통해 사용자들의 몰입감과 흥미 유발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미니멀리즘과 심플함 강조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01B90C-0961-4B5C-B3EC-AA646BD57EBE}"/>
              </a:ext>
            </a:extLst>
          </p:cNvPr>
          <p:cNvSpPr txBox="1"/>
          <p:nvPr/>
        </p:nvSpPr>
        <p:spPr>
          <a:xfrm>
            <a:off x="2003841" y="1330687"/>
            <a:ext cx="6480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 </a:t>
            </a:r>
            <a:r>
              <a:rPr lang="ko-KR" altLang="en-US" sz="1050" b="1" dirty="0" err="1"/>
              <a:t>최신화된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UI/UX DESIGN TREND </a:t>
            </a:r>
            <a:r>
              <a:rPr lang="ko-KR" altLang="en-US" sz="1050" b="1" dirty="0"/>
              <a:t>에 맞춘 음원 스트리밍 서비스를 만들고자 하였다</a:t>
            </a:r>
            <a:r>
              <a:rPr lang="en-US" altLang="ko-KR" sz="1050" b="1" dirty="0"/>
              <a:t>.</a:t>
            </a:r>
            <a:endParaRPr lang="ko-KR" altLang="en-US" sz="105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4ACD8B-32F7-488E-BE65-9D8B8FC7F264}"/>
              </a:ext>
            </a:extLst>
          </p:cNvPr>
          <p:cNvSpPr txBox="1"/>
          <p:nvPr/>
        </p:nvSpPr>
        <p:spPr>
          <a:xfrm>
            <a:off x="2003841" y="1543241"/>
            <a:ext cx="64805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-</a:t>
            </a:r>
            <a:r>
              <a:rPr lang="ko-KR" altLang="en-US" sz="1050" b="1" dirty="0"/>
              <a:t> 해외와 국내의 디자인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특징을 모두 살릴 수 있는 웹을 디자인 하고자 하였다</a:t>
            </a:r>
            <a:r>
              <a:rPr lang="en-US" altLang="ko-KR" sz="1050" b="1" dirty="0"/>
              <a:t>.</a:t>
            </a:r>
            <a:r>
              <a:rPr lang="ko-KR" altLang="en-US" sz="1050" b="1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54C4ED-4D5F-47D0-8F4C-329636F08830}"/>
              </a:ext>
            </a:extLst>
          </p:cNvPr>
          <p:cNvSpPr txBox="1"/>
          <p:nvPr/>
        </p:nvSpPr>
        <p:spPr>
          <a:xfrm>
            <a:off x="8916066" y="4983636"/>
            <a:ext cx="2688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국내 사이트</a:t>
            </a:r>
            <a:endParaRPr lang="en-US" altLang="ko-KR" sz="1100" b="1" dirty="0"/>
          </a:p>
          <a:p>
            <a:pPr algn="ctr"/>
            <a:r>
              <a:rPr lang="ko-KR" altLang="en-US" sz="1100" dirty="0"/>
              <a:t>화면 상단에 중요한 정보 배치하여</a:t>
            </a:r>
            <a:endParaRPr lang="en-US" altLang="ko-KR" sz="1100" dirty="0"/>
          </a:p>
          <a:p>
            <a:pPr algn="ctr"/>
            <a:r>
              <a:rPr lang="ko-KR" altLang="en-US" sz="1100" dirty="0"/>
              <a:t>사용자가 빠르게 정보를 습득 가능</a:t>
            </a:r>
            <a:endParaRPr lang="en-US" altLang="ko-KR" sz="1100" dirty="0"/>
          </a:p>
          <a:p>
            <a:pPr algn="ctr"/>
            <a:r>
              <a:rPr lang="ko-KR" altLang="en-US" sz="1100" dirty="0"/>
              <a:t>정보를 한눈에 볼 수 있는 디자인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4B7766-8872-42CB-ACC1-0CE376261633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0B8CA0D-DED9-494D-8CEA-5DEBEBBE7540}"/>
              </a:ext>
            </a:extLst>
          </p:cNvPr>
          <p:cNvCxnSpPr>
            <a:stCxn id="28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963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231937-EFBA-40B3-A3A7-598E03A23B8A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atin typeface="Arial Black"/>
              </a:rPr>
              <a:t>CatCh</a:t>
            </a:r>
            <a:endParaRPr lang="ko-KR" altLang="en-US" sz="1400">
              <a:latin typeface="Arial Black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/>
          <p:cNvSpPr/>
          <p:nvPr/>
        </p:nvSpPr>
        <p:spPr>
          <a:xfrm>
            <a:off x="192976" y="573826"/>
            <a:ext cx="1094648" cy="45719"/>
          </a:xfrm>
          <a:prstGeom prst="roundRect">
            <a:avLst>
              <a:gd name="adj" fmla="val 16667"/>
            </a:avLst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8" name="직선 연결선 7"/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/>
              <a:t>5.4 </a:t>
            </a:r>
            <a:r>
              <a:rPr lang="ko-KR" altLang="en-US" b="1" dirty="0"/>
              <a:t>구성요소 정의</a:t>
            </a:r>
            <a:endParaRPr lang="en-US" altLang="ko-KR" b="1" dirty="0">
              <a:latin typeface="Arial"/>
              <a:cs typeface="Arial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18058"/>
              </p:ext>
            </p:extLst>
          </p:nvPr>
        </p:nvGraphicFramePr>
        <p:xfrm>
          <a:off x="567905" y="969098"/>
          <a:ext cx="11056190" cy="5315076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5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66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 err="1"/>
                        <a:t>버</a:t>
                      </a:r>
                      <a:r>
                        <a:rPr lang="ko-KR" altLang="en-US" dirty="0"/>
                        <a:t>  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dirty="0"/>
                        <a:t>설   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916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선택 버튼 유형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파일 추가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듣기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좋아요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9583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/>
                        <a:t>음원 신고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35816" y="1493122"/>
            <a:ext cx="711550" cy="7954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65098" y="4583760"/>
            <a:ext cx="1145866" cy="33150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4704" t="8845" r="1794" b="15519"/>
          <a:stretch/>
        </p:blipFill>
        <p:spPr>
          <a:xfrm>
            <a:off x="818881" y="4174085"/>
            <a:ext cx="163830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l="24199" t="17411" b="21272"/>
          <a:stretch/>
        </p:blipFill>
        <p:spPr>
          <a:xfrm>
            <a:off x="1490413" y="5484820"/>
            <a:ext cx="223794" cy="21023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/>
          <a:srcRect r="5580" b="20938"/>
          <a:stretch/>
        </p:blipFill>
        <p:spPr>
          <a:xfrm>
            <a:off x="1451495" y="5906965"/>
            <a:ext cx="295237" cy="2472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rcRect l="4092" t="1" r="5660" b="17748"/>
          <a:stretch/>
        </p:blipFill>
        <p:spPr>
          <a:xfrm>
            <a:off x="1311794" y="5038584"/>
            <a:ext cx="559594" cy="2571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878813-B883-4990-B0E9-83B7090B7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458" y="2336731"/>
            <a:ext cx="1077148" cy="8350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191300-DD14-47B1-AE6F-77133AC3B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1027" y="3237309"/>
            <a:ext cx="796175" cy="8018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1.0 History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표 14">
            <a:extLst>
              <a:ext uri="{FF2B5EF4-FFF2-40B4-BE49-F238E27FC236}">
                <a16:creationId xmlns:a16="http://schemas.microsoft.com/office/drawing/2014/main" id="{729FCD7C-1B8F-4154-87FD-C1F0940B9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44372"/>
              </p:ext>
            </p:extLst>
          </p:nvPr>
        </p:nvGraphicFramePr>
        <p:xfrm>
          <a:off x="2228675" y="759945"/>
          <a:ext cx="7734649" cy="579282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011474">
                  <a:extLst>
                    <a:ext uri="{9D8B030D-6E8A-4147-A177-3AD203B41FA5}">
                      <a16:colId xmlns:a16="http://schemas.microsoft.com/office/drawing/2014/main" val="4147621710"/>
                    </a:ext>
                  </a:extLst>
                </a:gridCol>
                <a:gridCol w="2787028">
                  <a:extLst>
                    <a:ext uri="{9D8B030D-6E8A-4147-A177-3AD203B41FA5}">
                      <a16:colId xmlns:a16="http://schemas.microsoft.com/office/drawing/2014/main" val="662742787"/>
                    </a:ext>
                  </a:extLst>
                </a:gridCol>
                <a:gridCol w="2239861">
                  <a:extLst>
                    <a:ext uri="{9D8B030D-6E8A-4147-A177-3AD203B41FA5}">
                      <a16:colId xmlns:a16="http://schemas.microsoft.com/office/drawing/2014/main" val="2321427481"/>
                    </a:ext>
                  </a:extLst>
                </a:gridCol>
                <a:gridCol w="696286">
                  <a:extLst>
                    <a:ext uri="{9D8B030D-6E8A-4147-A177-3AD203B41FA5}">
                      <a16:colId xmlns:a16="http://schemas.microsoft.com/office/drawing/2014/main" val="295623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Version 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Writer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Description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Date</a:t>
                      </a:r>
                      <a:endParaRPr lang="ko-KR" alt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763275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1.0.0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진찬민</a:t>
                      </a:r>
                      <a:r>
                        <a:rPr lang="ko-KR" altLang="en-US" sz="1200" b="1" dirty="0"/>
                        <a:t> 박재영 지윤서 </a:t>
                      </a:r>
                      <a:r>
                        <a:rPr lang="ko-KR" altLang="en-US" sz="1200" b="1" dirty="0" err="1"/>
                        <a:t>이요셉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Prototype </a:t>
                      </a:r>
                      <a:r>
                        <a:rPr lang="ko-KR" altLang="en-US" sz="1200" b="1" dirty="0"/>
                        <a:t>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3890150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템플릿 작성 및 공유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9178784"/>
                  </a:ext>
                </a:extLst>
              </a:tr>
              <a:tr h="293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r>
                        <a:rPr lang="en-US" altLang="ko-KR" sz="1200" b="1" dirty="0"/>
                        <a:t>,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진찬민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Prototype </a:t>
                      </a:r>
                      <a:r>
                        <a:rPr lang="ko-KR" altLang="en-US" sz="1200" b="1" dirty="0"/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3269347"/>
                  </a:ext>
                </a:extLst>
              </a:tr>
              <a:tr h="453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파트 수정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Flow chart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3840150"/>
                  </a:ext>
                </a:extLst>
              </a:tr>
              <a:tr h="3104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1.1.3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 </a:t>
                      </a:r>
                      <a:r>
                        <a:rPr lang="ko-KR" altLang="en-US" sz="1200" b="1" dirty="0" err="1"/>
                        <a:t>심성완</a:t>
                      </a:r>
                      <a:r>
                        <a:rPr lang="ko-KR" altLang="en-US" sz="1200" b="1" dirty="0"/>
                        <a:t> 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명세서 작성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08/19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834685"/>
                  </a:ext>
                </a:extLst>
              </a:tr>
              <a:tr h="3311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1.1.4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Menu structure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8590382"/>
                  </a:ext>
                </a:extLst>
              </a:tr>
              <a:tr h="543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1.1.5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이요셉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Permission </a:t>
                      </a:r>
                      <a:r>
                        <a:rPr lang="ko-KR" altLang="en-US" sz="1200" b="1" dirty="0"/>
                        <a:t>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UI </a:t>
                      </a:r>
                      <a:r>
                        <a:rPr lang="ko-KR" altLang="en-US" sz="1200" b="1" dirty="0"/>
                        <a:t>기능 구조 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4667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지윤서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Menu structure </a:t>
                      </a:r>
                      <a:r>
                        <a:rPr lang="ko-KR" altLang="en-US" sz="1200" b="1" dirty="0"/>
                        <a:t>수정</a:t>
                      </a:r>
                      <a:r>
                        <a:rPr lang="en-US" altLang="ko-KR" sz="1200" b="1" dirty="0"/>
                        <a:t> </a:t>
                      </a:r>
                    </a:p>
                    <a:p>
                      <a:pPr latinLnBrk="1"/>
                      <a:r>
                        <a:rPr lang="en-US" altLang="ko-KR" sz="1200" b="1" dirty="0"/>
                        <a:t>List of screen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764429"/>
                  </a:ext>
                </a:extLst>
              </a:tr>
              <a:tr h="460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1.1.7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Flow chart </a:t>
                      </a:r>
                      <a:r>
                        <a:rPr lang="ko-KR" altLang="en-US" sz="1200" b="1" dirty="0"/>
                        <a:t>수정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Permission </a:t>
                      </a:r>
                      <a:r>
                        <a:rPr lang="ko-KR" altLang="en-US" sz="1200" b="1" dirty="0"/>
                        <a:t>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830011"/>
                  </a:ext>
                </a:extLst>
              </a:tr>
              <a:tr h="319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1.1.8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6390726"/>
                  </a:ext>
                </a:extLst>
              </a:tr>
              <a:tr h="319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1.1.9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진찬민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Process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32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Policy </a:t>
                      </a:r>
                      <a:r>
                        <a:rPr lang="ko-KR" altLang="en-US" sz="1200" b="1" dirty="0"/>
                        <a:t>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08/22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916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1.1.11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개발동기 추가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ko-KR" altLang="en-US" sz="1200" b="1" dirty="0"/>
                        <a:t>버튼항목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552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1.1.12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/>
                        <a:t>심성완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StyleGuide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최종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8/26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096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1.2.0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/>
                        <a:t>박재영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err="1"/>
                        <a:t>UseCase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명세서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8/27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704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45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:a16="http://schemas.microsoft.com/office/drawing/2014/main" id="{ECE674B1-8FBE-4BDA-927B-DFD2CC1A5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6" y="1121046"/>
            <a:ext cx="11693288" cy="546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01735-8D0D-4F83-9C87-440A3F404BC1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요구사항 정리</a:t>
            </a:r>
          </a:p>
        </p:txBody>
      </p:sp>
    </p:spTree>
    <p:extLst>
      <p:ext uri="{BB962C8B-B14F-4D97-AF65-F5344CB8AC3E}">
        <p14:creationId xmlns:p14="http://schemas.microsoft.com/office/powerpoint/2010/main" val="23567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EE7BAB-25E2-4E7F-A42B-728D6FE64B94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Diagram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5900F9-1AFA-40A2-AE9B-86F441A02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2" y="643003"/>
            <a:ext cx="8070086" cy="5933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AA65C-429B-4F4C-B30F-56D0EEA5C8B9}"/>
              </a:ext>
            </a:extLst>
          </p:cNvPr>
          <p:cNvSpPr txBox="1"/>
          <p:nvPr/>
        </p:nvSpPr>
        <p:spPr>
          <a:xfrm>
            <a:off x="9281706" y="2151024"/>
            <a:ext cx="137088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인증서비스</a:t>
            </a:r>
            <a:endParaRPr lang="en-US" altLang="ko-KR" sz="1400" b="1" dirty="0"/>
          </a:p>
          <a:p>
            <a:r>
              <a:rPr lang="ko-KR" altLang="en-US" sz="1200" dirty="0"/>
              <a:t>로그인</a:t>
            </a:r>
            <a:endParaRPr lang="en-US" altLang="ko-KR" sz="1200" dirty="0"/>
          </a:p>
          <a:p>
            <a:r>
              <a:rPr lang="ko-KR" altLang="en-US" sz="1200" dirty="0">
                <a:effectLst/>
              </a:rPr>
              <a:t>회원가입</a:t>
            </a:r>
          </a:p>
          <a:p>
            <a:r>
              <a:rPr lang="ko-KR" altLang="en-US" sz="1200" dirty="0">
                <a:effectLst/>
              </a:rPr>
              <a:t>회원탈퇴</a:t>
            </a:r>
          </a:p>
          <a:p>
            <a:r>
              <a:rPr lang="ko-KR" altLang="en-US" sz="1200" dirty="0">
                <a:effectLst/>
              </a:rPr>
              <a:t>사용자 정보 확인</a:t>
            </a:r>
          </a:p>
          <a:p>
            <a:r>
              <a:rPr lang="ko-KR" altLang="en-US" sz="1200" dirty="0">
                <a:effectLst/>
              </a:rPr>
              <a:t>사용자 정보 수정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86E43-01E0-4BBB-BDFF-DC3228E6375B}"/>
              </a:ext>
            </a:extLst>
          </p:cNvPr>
          <p:cNvSpPr txBox="1"/>
          <p:nvPr/>
        </p:nvSpPr>
        <p:spPr>
          <a:xfrm>
            <a:off x="9281706" y="683895"/>
            <a:ext cx="108234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음원서비스</a:t>
            </a:r>
            <a:endParaRPr lang="en-US" altLang="ko-KR" sz="1400" b="1" dirty="0"/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전체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최신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순위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장르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앨범 조회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음원 업로드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75733-7CB0-4CEB-B4C5-7AED183384EA}"/>
              </a:ext>
            </a:extLst>
          </p:cNvPr>
          <p:cNvSpPr txBox="1"/>
          <p:nvPr/>
        </p:nvSpPr>
        <p:spPr>
          <a:xfrm>
            <a:off x="9281706" y="3415003"/>
            <a:ext cx="126188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프로필서비스</a:t>
            </a:r>
            <a:endParaRPr lang="ko-KR" altLang="en-US" sz="1400" b="1" dirty="0">
              <a:effectLst/>
            </a:endParaRPr>
          </a:p>
          <a:p>
            <a:r>
              <a:rPr lang="ko-KR" altLang="en-US" sz="1200" dirty="0">
                <a:effectLst/>
              </a:rPr>
              <a:t>프로필 조회</a:t>
            </a:r>
          </a:p>
          <a:p>
            <a:r>
              <a:rPr lang="ko-KR" altLang="en-US" sz="1200" dirty="0">
                <a:effectLst/>
              </a:rPr>
              <a:t>플레이리스트</a:t>
            </a:r>
          </a:p>
          <a:p>
            <a:r>
              <a:rPr lang="ko-KR" altLang="en-US" sz="1200" dirty="0"/>
              <a:t>업로드 조회</a:t>
            </a:r>
            <a:endParaRPr lang="en-US" altLang="ko-KR" sz="1200" dirty="0"/>
          </a:p>
          <a:p>
            <a:r>
              <a:rPr lang="ko-KR" altLang="en-US" sz="1200" dirty="0">
                <a:effectLst/>
              </a:rPr>
              <a:t>최근 재생한 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8BBB3-2374-4E45-AA28-C97CAB34A08B}"/>
              </a:ext>
            </a:extLst>
          </p:cNvPr>
          <p:cNvSpPr txBox="1"/>
          <p:nvPr/>
        </p:nvSpPr>
        <p:spPr>
          <a:xfrm>
            <a:off x="9281706" y="4512800"/>
            <a:ext cx="12618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관리자서비스</a:t>
            </a:r>
            <a:endParaRPr lang="en-US" altLang="ko-KR" sz="1400" b="1" dirty="0"/>
          </a:p>
          <a:p>
            <a:r>
              <a:rPr lang="ko-KR" altLang="en-US" sz="1200" dirty="0"/>
              <a:t>회원관리</a:t>
            </a:r>
            <a:endParaRPr lang="en-US" altLang="ko-KR" sz="1200" dirty="0"/>
          </a:p>
          <a:p>
            <a:r>
              <a:rPr lang="ko-KR" altLang="en-US" sz="1200" dirty="0"/>
              <a:t>음원관리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A9B24-EDB6-412D-BC01-2A1C21192F39}"/>
              </a:ext>
            </a:extLst>
          </p:cNvPr>
          <p:cNvSpPr txBox="1"/>
          <p:nvPr/>
        </p:nvSpPr>
        <p:spPr>
          <a:xfrm>
            <a:off x="9281706" y="5241265"/>
            <a:ext cx="12618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게시판서비스</a:t>
            </a:r>
            <a:endParaRPr lang="en-US" altLang="ko-KR" sz="1400" b="1" dirty="0"/>
          </a:p>
          <a:p>
            <a:r>
              <a:rPr lang="ko-KR" altLang="en-US" sz="1200" dirty="0"/>
              <a:t>공지사항</a:t>
            </a:r>
            <a:endParaRPr lang="en-US" altLang="ko-KR" sz="1200" dirty="0"/>
          </a:p>
          <a:p>
            <a:r>
              <a:rPr lang="ko-KR" altLang="en-US" sz="1200" dirty="0"/>
              <a:t>자주 묻는 질문</a:t>
            </a:r>
            <a:endParaRPr lang="en-US" altLang="ko-KR" sz="1200" dirty="0"/>
          </a:p>
          <a:p>
            <a:r>
              <a:rPr lang="ko-KR" altLang="en-US" sz="1200" dirty="0"/>
              <a:t>문의하기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67F2D-DE6D-4CE6-B6E5-029F5A66A70F}"/>
              </a:ext>
            </a:extLst>
          </p:cNvPr>
          <p:cNvSpPr txBox="1"/>
          <p:nvPr/>
        </p:nvSpPr>
        <p:spPr>
          <a:xfrm>
            <a:off x="9281706" y="6154396"/>
            <a:ext cx="15696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결제서비스</a:t>
            </a:r>
            <a:endParaRPr lang="en-US" altLang="ko-KR" sz="1400" b="1" dirty="0"/>
          </a:p>
          <a:p>
            <a:r>
              <a:rPr lang="ko-KR" altLang="en-US" sz="1200" dirty="0"/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172341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BEA5C7-CBCD-4EDD-99F3-93B9E8225ED6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76097"/>
              </p:ext>
            </p:extLst>
          </p:nvPr>
        </p:nvGraphicFramePr>
        <p:xfrm>
          <a:off x="529692" y="838127"/>
          <a:ext cx="5296342" cy="5470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회원가입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비회원이 회원가입을 할 수 있도록 시스템을 통해 회원가입 절차를 완료한다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비회원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홈 화면에서 로그인 버튼을 클릭하고 회원가입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 가입 이후 로그인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539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비회원은 계정 입력란에 </a:t>
                      </a:r>
                      <a:r>
                        <a:rPr lang="en-US" altLang="ko-KR" sz="1000" dirty="0"/>
                        <a:t>email </a:t>
                      </a:r>
                      <a:r>
                        <a:rPr lang="ko-KR" altLang="en-US" sz="1000" dirty="0"/>
                        <a:t>계정을 입력하고 인증 버튼을 클릭한다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2 </a:t>
                      </a:r>
                      <a:r>
                        <a:rPr lang="ko-KR" altLang="en-US" sz="1000" dirty="0"/>
                        <a:t>시스템은 해당 계정으로 인증코드를 전송한다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3 </a:t>
                      </a:r>
                      <a:r>
                        <a:rPr lang="ko-KR" altLang="en-US" sz="1000" dirty="0"/>
                        <a:t>시스템은 비회원이 보는 페이지에 인증코드 확인폼을 활성화 한다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4 </a:t>
                      </a:r>
                      <a:r>
                        <a:rPr lang="ko-KR" altLang="en-US" sz="1000" dirty="0"/>
                        <a:t>회원은 이메일 인증코드를 인증코드 확인폼에 입력한 뒤 인증확인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버튼을 클릭한다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인증확인 처리를 한 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인증확인 메시지를 전달한다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연락처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입력하고 회원가입 버튼을 클릭한다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 처리 이후 메시지를 전달한다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메시지 확인 버튼을 클릭한다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취소 버튼을 입력하면 메인 화면으로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계정이 있는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계정이 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인증을 하지 않고 회원가입을 하려는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인증이 되지 않았습니다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인증코드 입력 누락 시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인증처리를 위한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메시지를 비회원에게 전달</a:t>
                      </a:r>
                    </a:p>
                    <a:p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1d email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형식에 맞지 않는 주소 입력</a:t>
                      </a: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올바른 이메일 형식을 입력하세요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비회원에게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D1F6015F-7CD2-423A-A09E-222EBA4E6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246825"/>
              </p:ext>
            </p:extLst>
          </p:nvPr>
        </p:nvGraphicFramePr>
        <p:xfrm>
          <a:off x="6298642" y="837764"/>
          <a:ext cx="5296342" cy="54697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음원 검색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567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비회원이 음원 목록을 조회할 수 있도록 음원 검색 절차를 완료한다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비회원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 화면에서 음원 검색을 클릭하여 음원 검색을 활성화 시킨다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음원 검색 이후 검색 결과 페이지로 이동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615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 페이지에서 음원 검색 버튼을 클릭한다</a:t>
                      </a: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찾고 싶은 키워드를 입력 하고 찾기를 클릭한다</a:t>
                      </a: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키워드를 포함한 음원 목록을 보여주는 페이지로 이동한다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외 마우스로 클릭 시에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검색창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 비활성화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키워드가 없는 경우</a:t>
                      </a:r>
                    </a:p>
                    <a:p>
                      <a:pPr algn="l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 목록 페이지로 이동 후에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키워드가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 전달</a:t>
                      </a:r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 키워드를 포함한 음원이 없는 경우</a:t>
                      </a:r>
                    </a:p>
                    <a:p>
                      <a:pPr algn="l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 목록 페이지로 이동 후에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키워드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를 포함하는 음원이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메시지 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16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74CBD-4747-4C4B-A184-3B6602CFA5A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595582"/>
              </p:ext>
            </p:extLst>
          </p:nvPr>
        </p:nvGraphicFramePr>
        <p:xfrm>
          <a:off x="502892" y="844015"/>
          <a:ext cx="5296342" cy="3550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음원 업로드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음원 업로드를 할 수 있도록 시스템을 통해 음원 업로드 절차를 완료한다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홈화면에서 업로드 버튼을 클릭하여 업로드 페이지로 이동한다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정상 업로드 이후 메인 페이지로 이동한다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161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effectLst/>
                        </a:rPr>
                        <a:t>1. </a:t>
                      </a:r>
                      <a:r>
                        <a:rPr lang="ko-KR" altLang="en-US" sz="1000" dirty="0">
                          <a:effectLst/>
                        </a:rPr>
                        <a:t>시스템은 업로드 팝업을 화면에 띄운다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2. </a:t>
                      </a:r>
                      <a:r>
                        <a:rPr lang="ko-KR" altLang="en-US" sz="1000" dirty="0">
                          <a:effectLst/>
                        </a:rPr>
                        <a:t>회원은 업로드 팝업에 파일을 첨부한다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3. </a:t>
                      </a:r>
                      <a:r>
                        <a:rPr lang="ko-KR" altLang="en-US" sz="1000" dirty="0">
                          <a:effectLst/>
                        </a:rPr>
                        <a:t>시스템은 파일 업로드 중 진행 상태 바를 표시한다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4. </a:t>
                      </a:r>
                      <a:r>
                        <a:rPr lang="ko-KR" altLang="en-US" sz="1000" dirty="0">
                          <a:effectLst/>
                        </a:rPr>
                        <a:t>시스템은 업로드할 파일의 형식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크기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손상 여부를 검증한 후 </a:t>
                      </a:r>
                    </a:p>
                    <a:p>
                      <a:r>
                        <a:rPr lang="ko-KR" altLang="en-US" sz="1000" dirty="0">
                          <a:effectLst/>
                        </a:rPr>
                        <a:t>문제가 없을 경우 세부정보 팝업을 회원에게 띄운다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5. </a:t>
                      </a:r>
                      <a:r>
                        <a:rPr lang="ko-KR" altLang="en-US" sz="1000" dirty="0">
                          <a:effectLst/>
                        </a:rPr>
                        <a:t>회원은 세부정보를 작성을 한 후 완료 버튼을 누른다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6. </a:t>
                      </a:r>
                      <a:r>
                        <a:rPr lang="ko-KR" altLang="en-US" sz="1000" dirty="0">
                          <a:effectLst/>
                        </a:rPr>
                        <a:t>시스템은 음원을 업로드 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 버튼을 클릭하면 메인 페이지로 이동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임시 저장을 버튼을 클릭하면 시스템은 현재 페이지 정보를 저장 후 메인 페이지로 이동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B4E3A75F-29BF-4D99-8011-FCDB31349C71}"/>
              </a:ext>
            </a:extLst>
          </p:cNvPr>
          <p:cNvGraphicFramePr>
            <a:graphicFrameLocks noGrp="1"/>
          </p:cNvGraphicFramePr>
          <p:nvPr/>
        </p:nvGraphicFramePr>
        <p:xfrm>
          <a:off x="6135861" y="844015"/>
          <a:ext cx="5776506" cy="405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626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724880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음원 업로드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 지원되지 않는 파일 형식을 업로드하는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지원되지 않는 파일 형식입니다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파일을 선택해주세요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.“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표시한다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필수적인 세부정보를 작성하지 못한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세부정보를 입력 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표시한다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 업로드 도중 예상치 못한 에러나 서버 문제가 발생 했을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오류가 발생 했습니다 잠시 후 다시 시도해주세요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 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메시지를 회원에게 표시하고 업로드를 중단한다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1d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 업로드 파일 크기가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30MB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초과하는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크기가 너무 큽니다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30MB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이하의 파일만 업로드 가능합니다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.’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 메시지를 회원에게 표시하고 업로드를 중단한다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1e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 중 사용자의 세션이 만료된 경우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세션이 만료되었습니다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다시 로그인하고 업로드를 시도해주세요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.“ 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메시지를 표시하고 메인 페이지나 로그인 페이지로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리다이렉트한다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1f 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파일 이름이 지나치게 길거나 허용되지 않는 문자를 포함하는 경우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업로드를 중단하고 적절한 파일 이름을 사용하도록 안내 메시지를 표시한다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1g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 문제가 발생했을 경우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오류 로그를 기록 후 관리자에게 보낸다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19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74CBD-4747-4C4B-A184-3B6602CFA5A5}"/>
              </a:ext>
            </a:extLst>
          </p:cNvPr>
          <p:cNvSpPr/>
          <p:nvPr/>
        </p:nvSpPr>
        <p:spPr>
          <a:xfrm>
            <a:off x="130629" y="102636"/>
            <a:ext cx="11943184" cy="662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6C857-6632-4410-AE7A-54CED6098812}"/>
              </a:ext>
            </a:extLst>
          </p:cNvPr>
          <p:cNvSpPr txBox="1"/>
          <p:nvPr/>
        </p:nvSpPr>
        <p:spPr>
          <a:xfrm>
            <a:off x="502892" y="270951"/>
            <a:ext cx="88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 Black" panose="020B0A04020102020204" pitchFamily="34" charset="0"/>
              </a:rPr>
              <a:t>CatCh</a:t>
            </a:r>
            <a:endParaRPr lang="ko-KR" altLang="en-US" sz="1400" dirty="0">
              <a:latin typeface="Arial Black" panose="020B0A040201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A996FA-EB01-41A7-AC1C-F8C4103F0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6" y="147081"/>
            <a:ext cx="378198" cy="38720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24BC2A-EEC1-49E8-940E-6807BE0455BD}"/>
              </a:ext>
            </a:extLst>
          </p:cNvPr>
          <p:cNvSpPr/>
          <p:nvPr/>
        </p:nvSpPr>
        <p:spPr>
          <a:xfrm>
            <a:off x="192976" y="573826"/>
            <a:ext cx="1094648" cy="45719"/>
          </a:xfrm>
          <a:prstGeom prst="roundRect">
            <a:avLst/>
          </a:prstGeom>
          <a:solidFill>
            <a:srgbClr val="FFC9B6"/>
          </a:solidFill>
          <a:ln>
            <a:solidFill>
              <a:srgbClr val="FFA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024E04C-1268-4848-B03D-66FB4198B16B}"/>
              </a:ext>
            </a:extLst>
          </p:cNvPr>
          <p:cNvCxnSpPr>
            <a:stCxn id="6" idx="3"/>
          </p:cNvCxnSpPr>
          <p:nvPr/>
        </p:nvCxnSpPr>
        <p:spPr>
          <a:xfrm flipV="1">
            <a:off x="1287624" y="573826"/>
            <a:ext cx="10552923" cy="22860"/>
          </a:xfrm>
          <a:prstGeom prst="line">
            <a:avLst/>
          </a:prstGeom>
          <a:ln>
            <a:solidFill>
              <a:srgbClr val="8282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D18905-9EAA-4AA9-864A-B2416618EFD5}"/>
              </a:ext>
            </a:extLst>
          </p:cNvPr>
          <p:cNvSpPr txBox="1"/>
          <p:nvPr/>
        </p:nvSpPr>
        <p:spPr>
          <a:xfrm>
            <a:off x="1287624" y="270951"/>
            <a:ext cx="58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명세서</a:t>
            </a:r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5ABF5A64-98FD-415F-8B01-C124C73D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66727"/>
              </p:ext>
            </p:extLst>
          </p:nvPr>
        </p:nvGraphicFramePr>
        <p:xfrm>
          <a:off x="502892" y="844015"/>
          <a:ext cx="5296342" cy="5256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4211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332131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플레이리스트 조회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41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목표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플레이리스트에 저장된 음원을 조회 할 수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406153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엑터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888160"/>
                  </a:ext>
                </a:extLst>
              </a:tr>
              <a:tr h="280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사전조건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 플레이리스트에  음원이 저장되어 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340354"/>
                  </a:ext>
                </a:extLst>
              </a:tr>
              <a:tr h="279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사후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플레이리스트를 조회한다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9713"/>
                  </a:ext>
                </a:extLst>
              </a:tr>
              <a:tr h="11616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기본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 플레이리스트 페이지에서 저장된 음원을 조회한다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41192"/>
                  </a:ext>
                </a:extLst>
              </a:tr>
              <a:tr h="2687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대안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1-1.</a:t>
                      </a:r>
                      <a:r>
                        <a:rPr lang="ko-KR" altLang="en-US" sz="1000" dirty="0">
                          <a:effectLst/>
                        </a:rPr>
                        <a:t>회원은 음원 재생 버튼을 입력한다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1-2.</a:t>
                      </a:r>
                      <a:r>
                        <a:rPr lang="ko-KR" altLang="en-US" sz="1000" dirty="0">
                          <a:effectLst/>
                        </a:rPr>
                        <a:t>시스템은 음원을 출력한다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2-1.</a:t>
                      </a:r>
                      <a:r>
                        <a:rPr lang="ko-KR" altLang="en-US" sz="1000" dirty="0">
                          <a:effectLst/>
                        </a:rPr>
                        <a:t>회원은 음원 정지 버튼을 입력한다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2-2.</a:t>
                      </a:r>
                      <a:r>
                        <a:rPr lang="ko-KR" altLang="en-US" sz="1000" dirty="0">
                          <a:effectLst/>
                        </a:rPr>
                        <a:t>시스템은 음원의 출력을 중단한다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3-1.</a:t>
                      </a:r>
                      <a:r>
                        <a:rPr lang="ko-KR" altLang="en-US" sz="1000" dirty="0">
                          <a:effectLst/>
                        </a:rPr>
                        <a:t>회원은 음원 삭제 버튼을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3-2.</a:t>
                      </a:r>
                      <a:r>
                        <a:rPr lang="ko-KR" altLang="en-US" sz="1000" dirty="0">
                          <a:effectLst/>
                        </a:rPr>
                        <a:t>시스템은 음원을 삭제한다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br>
                        <a:rPr lang="en-US" altLang="ko-KR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4-1.</a:t>
                      </a:r>
                      <a:r>
                        <a:rPr lang="ko-KR" altLang="en-US" sz="1000" dirty="0">
                          <a:effectLst/>
                        </a:rPr>
                        <a:t>회원은 폴더 만들기 버튼을 입력한다</a:t>
                      </a: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4-2.</a:t>
                      </a:r>
                      <a:r>
                        <a:rPr lang="ko-KR" altLang="en-US" sz="1000" dirty="0">
                          <a:effectLst/>
                        </a:rPr>
                        <a:t>회원은 폴더의 이름을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4-3.</a:t>
                      </a:r>
                      <a:r>
                        <a:rPr lang="ko-KR" altLang="en-US" sz="1000" dirty="0">
                          <a:effectLst/>
                        </a:rPr>
                        <a:t>시스템은 플레이리스트에 폴더를 생성한다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en-US" altLang="ko-KR" sz="10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5-1.</a:t>
                      </a:r>
                      <a:r>
                        <a:rPr lang="ko-KR" altLang="en-US" sz="1000" dirty="0">
                          <a:effectLst/>
                        </a:rPr>
                        <a:t>회원은 음원 이동 버튼을 입력한다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r>
                        <a:rPr lang="en-US" altLang="ko-KR" sz="1000" dirty="0">
                          <a:effectLst/>
                        </a:rPr>
                        <a:t>5-2.</a:t>
                      </a:r>
                      <a:r>
                        <a:rPr lang="ko-KR" altLang="en-US" sz="1000" dirty="0">
                          <a:effectLst/>
                        </a:rPr>
                        <a:t>시스템은 음원을 다른 폴더로 이동한다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  <a:br>
                        <a:rPr lang="en-US" altLang="ko-KR" sz="1000" dirty="0">
                          <a:effectLst/>
                        </a:rPr>
                      </a:b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708466"/>
                  </a:ext>
                </a:extLst>
              </a:tr>
            </a:tbl>
          </a:graphicData>
        </a:graphic>
      </p:graphicFrame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B4E3A75F-29BF-4D99-8011-FCDB31349C71}"/>
              </a:ext>
            </a:extLst>
          </p:cNvPr>
          <p:cNvGraphicFramePr>
            <a:graphicFrameLocks noGrp="1"/>
          </p:cNvGraphicFramePr>
          <p:nvPr/>
        </p:nvGraphicFramePr>
        <p:xfrm>
          <a:off x="6135861" y="844015"/>
          <a:ext cx="5776506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626">
                  <a:extLst>
                    <a:ext uri="{9D8B030D-6E8A-4147-A177-3AD203B41FA5}">
                      <a16:colId xmlns:a16="http://schemas.microsoft.com/office/drawing/2014/main" val="1822015282"/>
                    </a:ext>
                  </a:extLst>
                </a:gridCol>
                <a:gridCol w="4724880">
                  <a:extLst>
                    <a:ext uri="{9D8B030D-6E8A-4147-A177-3AD203B41FA5}">
                      <a16:colId xmlns:a16="http://schemas.microsoft.com/office/drawing/2014/main" val="2570893736"/>
                    </a:ext>
                  </a:extLst>
                </a:gridCol>
              </a:tblGrid>
              <a:tr h="293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/>
                        <a:t>플레이리스트 조회</a:t>
                      </a:r>
                    </a:p>
                  </a:txBody>
                  <a:tcPr>
                    <a:solidFill>
                      <a:srgbClr val="FFC9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88413"/>
                  </a:ext>
                </a:extLst>
              </a:tr>
              <a:tr h="2045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예외 흐름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회원이 플레이리스트에 저장한 음원이 음원데이터베이스에서 삭제된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"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업로드중지 사유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인하여 더 이상 해당 음원을 재생 할 수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‘ 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음원이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재생중이지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않은 상태에서 음원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정지버튼 입력 시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재생중인 음원이 없습니다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이름의 폴더가 존재하는 경우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폴더가 있습니다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출력</a:t>
                      </a:r>
                    </a:p>
                    <a:p>
                      <a:b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5a.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이동하려는 폴더 내에 동일한 파일이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있을경우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동일한 음원이 존재합니다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라는 메세지를 회원에게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2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81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2490</Words>
  <Application>Microsoft Office PowerPoint</Application>
  <PresentationFormat>와이드스크린</PresentationFormat>
  <Paragraphs>815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Arial Black</vt:lpstr>
      <vt:lpstr>Arial Rounded MT Bold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FullName</dc:creator>
  <cp:lastModifiedBy>FullName</cp:lastModifiedBy>
  <cp:revision>221</cp:revision>
  <dcterms:created xsi:type="dcterms:W3CDTF">2024-08-19T00:13:45Z</dcterms:created>
  <dcterms:modified xsi:type="dcterms:W3CDTF">2024-08-27T00:58:30Z</dcterms:modified>
</cp:coreProperties>
</file>